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688" r:id="rId2"/>
    <p:sldId id="823" r:id="rId3"/>
    <p:sldId id="656" r:id="rId4"/>
    <p:sldId id="662" r:id="rId5"/>
    <p:sldId id="684" r:id="rId6"/>
    <p:sldId id="661" r:id="rId7"/>
    <p:sldId id="680" r:id="rId8"/>
    <p:sldId id="660" r:id="rId9"/>
    <p:sldId id="734" r:id="rId10"/>
    <p:sldId id="665" r:id="rId11"/>
    <p:sldId id="749" r:id="rId12"/>
    <p:sldId id="679" r:id="rId13"/>
    <p:sldId id="750" r:id="rId14"/>
    <p:sldId id="715" r:id="rId15"/>
    <p:sldId id="751" r:id="rId16"/>
    <p:sldId id="789" r:id="rId17"/>
    <p:sldId id="797" r:id="rId18"/>
    <p:sldId id="791" r:id="rId19"/>
    <p:sldId id="792" r:id="rId20"/>
    <p:sldId id="793" r:id="rId21"/>
    <p:sldId id="794" r:id="rId22"/>
    <p:sldId id="798" r:id="rId23"/>
    <p:sldId id="278" r:id="rId24"/>
    <p:sldId id="811" r:id="rId25"/>
    <p:sldId id="820" r:id="rId26"/>
    <p:sldId id="258" r:id="rId27"/>
    <p:sldId id="634" r:id="rId28"/>
    <p:sldId id="748" r:id="rId29"/>
    <p:sldId id="655" r:id="rId30"/>
    <p:sldId id="714" r:id="rId31"/>
    <p:sldId id="623" r:id="rId32"/>
    <p:sldId id="629" r:id="rId33"/>
    <p:sldId id="683" r:id="rId34"/>
    <p:sldId id="786" r:id="rId35"/>
    <p:sldId id="818" r:id="rId36"/>
    <p:sldId id="756" r:id="rId37"/>
    <p:sldId id="819" r:id="rId38"/>
    <p:sldId id="822" r:id="rId39"/>
    <p:sldId id="790" r:id="rId40"/>
    <p:sldId id="800" r:id="rId41"/>
    <p:sldId id="821" r:id="rId42"/>
    <p:sldId id="801" r:id="rId43"/>
    <p:sldId id="690"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张淑一（Shuyi, CIP）" initials="ZSY" lastIdx="4" clrIdx="0"/>
  <p:cmAuthor id="2002" name="Kakuna Matata_uuAf2EjQ" initials="authorId_832844804" lastIdx="1655457654" clrIdx="0"/>
  <p:cmAuthor id="1" name="张淑一 " initials="ZSY" lastIdx="5" clrIdx="1"/>
  <p:cmAuthor id="2003" name="未知用户1" initials="未知用户1" lastIdx="1118420046" clrIdx="3"/>
  <p:cmAuthor id="2" name="Xinya Zhu" initials="XZ" lastIdx="6" clrIdx="2"/>
  <p:cmAuthor id="2004" name="王铮_bAn2q2uy" initials="authorId_587145115" lastIdx="581549894" clrIdx="0"/>
  <p:cmAuthor id="2005" name="ZSY ོ_yQBrZJr6" initials="authorId_412132721" lastIdx="581748630" clrIdx="0"/>
  <p:cmAuthor id="2000" name="欣娅Xinya_yEnezaau" initials="authorId_1137129081" lastIdx="1655295536" clrIdx="0"/>
  <p:cmAuthor id="2001" name="李楠_3y2uVFvI" initials="authorId_335042620" lastIdx="165522687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AAE1"/>
    <a:srgbClr val="FFFFFF"/>
    <a:srgbClr val="55B8E1"/>
    <a:srgbClr val="CBDBE1"/>
    <a:srgbClr val="B0D3E1"/>
    <a:srgbClr val="3FB1E1"/>
    <a:srgbClr val="83C6E1"/>
    <a:srgbClr val="83C5E1"/>
    <a:srgbClr val="1B75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88190" autoAdjust="0"/>
  </p:normalViewPr>
  <p:slideViewPr>
    <p:cSldViewPr snapToGrid="0">
      <p:cViewPr varScale="1">
        <p:scale>
          <a:sx n="92" d="100"/>
          <a:sy n="92" d="100"/>
        </p:scale>
        <p:origin x="1760" y="68"/>
      </p:cViewPr>
      <p:guideLst>
        <p:guide orient="horz" pos="2160"/>
        <p:guide pos="3840"/>
      </p:guideLst>
    </p:cSldViewPr>
  </p:slideViewPr>
  <p:notesTextViewPr>
    <p:cViewPr>
      <p:scale>
        <a:sx n="125" d="100"/>
        <a:sy n="125" d="100"/>
      </p:scale>
      <p:origin x="0" y="0"/>
    </p:cViewPr>
  </p:notesTextViewPr>
  <p:sorterViewPr>
    <p:cViewPr>
      <p:scale>
        <a:sx n="120" d="100"/>
        <a:sy n="120" d="100"/>
      </p:scale>
      <p:origin x="0" y="-56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217284190169005E-2"/>
          <c:y val="0.13802524715533099"/>
          <c:w val="0.84965688763184"/>
          <c:h val="0.75355450236966903"/>
        </c:manualLayout>
      </c:layout>
      <c:barChart>
        <c:barDir val="col"/>
        <c:grouping val="clustered"/>
        <c:varyColors val="0"/>
        <c:ser>
          <c:idx val="1"/>
          <c:order val="0"/>
          <c:tx>
            <c:strRef>
              <c:f>Sheet1!$A$3</c:f>
              <c:strCache>
                <c:ptCount val="1"/>
                <c:pt idx="0">
                  <c:v>呼吸道感染 </c:v>
                </c:pt>
              </c:strCache>
              <c:extLst/>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rgbClr val="28AAE1"/>
                    </a:solidFill>
                    <a:latin typeface="微软雅黑" panose="020B0503020204020204" pitchFamily="34" charset="-122"/>
                    <a:ea typeface="微软雅黑" panose="020B0503020204020204" pitchFamily="34" charset="-122"/>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纯母乳喂养</c:v>
                </c:pt>
                <c:pt idx="1">
                  <c:v>大部分母乳喂养</c:v>
                </c:pt>
                <c:pt idx="2">
                  <c:v>部分母乳喂养</c:v>
                </c:pt>
                <c:pt idx="3">
                  <c:v>人工喂养</c:v>
                </c:pt>
              </c:strCache>
              <c:extLst/>
            </c:strRef>
          </c:cat>
          <c:val>
            <c:numRef>
              <c:f>Sheet1!$B$3:$E$3</c:f>
              <c:numCache>
                <c:formatCode>General</c:formatCode>
                <c:ptCount val="4"/>
                <c:pt idx="0">
                  <c:v>1</c:v>
                </c:pt>
                <c:pt idx="1">
                  <c:v>0.2</c:v>
                </c:pt>
                <c:pt idx="2">
                  <c:v>1.7</c:v>
                </c:pt>
                <c:pt idx="3">
                  <c:v>2.9</c:v>
                </c:pt>
              </c:numCache>
            </c:numRef>
          </c:val>
          <c:extLst>
            <c:ext xmlns:c16="http://schemas.microsoft.com/office/drawing/2014/chart" uri="{C3380CC4-5D6E-409C-BE32-E72D297353CC}">
              <c16:uniqueId val="{00000000-3979-41C9-9471-D2ADD83D48E6}"/>
            </c:ext>
          </c:extLst>
        </c:ser>
        <c:ser>
          <c:idx val="2"/>
          <c:order val="1"/>
          <c:tx>
            <c:strRef>
              <c:f>Sheet1!$A$4</c:f>
              <c:strCache>
                <c:ptCount val="1"/>
                <c:pt idx="0">
                  <c:v>腹泻</c:v>
                </c:pt>
              </c:strCache>
              <c:extLst/>
            </c:strRef>
          </c:tx>
          <c:spPr>
            <a:pattFill prst="dkUpDiag">
              <a:fgClr>
                <a:schemeClr val="accent1"/>
              </a:fgClr>
              <a:bgClr>
                <a:schemeClr val="bg1"/>
              </a:bgClr>
            </a:pattFill>
            <a:ln>
              <a:noFill/>
            </a:ln>
            <a:effectLst/>
          </c:spPr>
          <c:invertIfNegative val="0"/>
          <c:dPt>
            <c:idx val="0"/>
            <c:invertIfNegative val="0"/>
            <c:bubble3D val="0"/>
            <c:spPr>
              <a:pattFill prst="dkUpDiag">
                <a:fgClr>
                  <a:schemeClr val="accent1"/>
                </a:fgClr>
                <a:bgClr>
                  <a:schemeClr val="bg1"/>
                </a:bgClr>
              </a:pattFill>
              <a:ln>
                <a:noFill/>
              </a:ln>
              <a:effectLst/>
            </c:spPr>
            <c:extLst>
              <c:ext xmlns:c16="http://schemas.microsoft.com/office/drawing/2014/chart" uri="{C3380CC4-5D6E-409C-BE32-E72D297353CC}">
                <c16:uniqueId val="{00000002-3979-41C9-9471-D2ADD83D48E6}"/>
              </c:ext>
            </c:extLst>
          </c:dPt>
          <c:dPt>
            <c:idx val="1"/>
            <c:invertIfNegative val="0"/>
            <c:bubble3D val="0"/>
            <c:spPr>
              <a:pattFill prst="dkUpDiag">
                <a:fgClr>
                  <a:schemeClr val="accent1"/>
                </a:fgClr>
                <a:bgClr>
                  <a:schemeClr val="bg1"/>
                </a:bgClr>
              </a:pattFill>
              <a:ln>
                <a:noFill/>
              </a:ln>
              <a:effectLst/>
            </c:spPr>
            <c:extLst>
              <c:ext xmlns:c16="http://schemas.microsoft.com/office/drawing/2014/chart" uri="{C3380CC4-5D6E-409C-BE32-E72D297353CC}">
                <c16:uniqueId val="{00000004-3979-41C9-9471-D2ADD83D48E6}"/>
              </c:ext>
            </c:extLst>
          </c:dPt>
          <c:dPt>
            <c:idx val="2"/>
            <c:invertIfNegative val="0"/>
            <c:bubble3D val="0"/>
            <c:spPr>
              <a:pattFill prst="dkUpDiag">
                <a:fgClr>
                  <a:schemeClr val="accent1"/>
                </a:fgClr>
                <a:bgClr>
                  <a:schemeClr val="bg1"/>
                </a:bgClr>
              </a:pattFill>
              <a:ln>
                <a:noFill/>
              </a:ln>
              <a:effectLst/>
            </c:spPr>
            <c:extLst>
              <c:ext xmlns:c16="http://schemas.microsoft.com/office/drawing/2014/chart" uri="{C3380CC4-5D6E-409C-BE32-E72D297353CC}">
                <c16:uniqueId val="{00000006-3979-41C9-9471-D2ADD83D48E6}"/>
              </c:ext>
            </c:extLst>
          </c:dPt>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rgbClr val="1B75BB"/>
                    </a:solidFill>
                    <a:latin typeface="微软雅黑" panose="020B0503020204020204" pitchFamily="34" charset="-122"/>
                    <a:ea typeface="微软雅黑" panose="020B0503020204020204" pitchFamily="34" charset="-122"/>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纯母乳喂养</c:v>
                </c:pt>
                <c:pt idx="1">
                  <c:v>大部分母乳喂养</c:v>
                </c:pt>
                <c:pt idx="2">
                  <c:v>部分母乳喂养</c:v>
                </c:pt>
                <c:pt idx="3">
                  <c:v>人工喂养</c:v>
                </c:pt>
              </c:strCache>
              <c:extLst/>
            </c:strRef>
          </c:cat>
          <c:val>
            <c:numRef>
              <c:f>Sheet1!$B$4:$E$4</c:f>
              <c:numCache>
                <c:formatCode>General</c:formatCode>
                <c:ptCount val="4"/>
                <c:pt idx="0">
                  <c:v>1</c:v>
                </c:pt>
                <c:pt idx="1">
                  <c:v>2.6</c:v>
                </c:pt>
                <c:pt idx="2">
                  <c:v>5.7</c:v>
                </c:pt>
                <c:pt idx="3">
                  <c:v>14.2</c:v>
                </c:pt>
              </c:numCache>
            </c:numRef>
          </c:val>
          <c:extLst>
            <c:ext xmlns:c16="http://schemas.microsoft.com/office/drawing/2014/chart" uri="{C3380CC4-5D6E-409C-BE32-E72D297353CC}">
              <c16:uniqueId val="{00000007-3979-41C9-9471-D2ADD83D48E6}"/>
            </c:ext>
          </c:extLst>
        </c:ser>
        <c:dLbls>
          <c:showLegendKey val="0"/>
          <c:showVal val="1"/>
          <c:showCatName val="0"/>
          <c:showSerName val="0"/>
          <c:showPercent val="0"/>
          <c:showBubbleSize val="0"/>
        </c:dLbls>
        <c:gapWidth val="219"/>
        <c:overlap val="-27"/>
        <c:axId val="358776176"/>
        <c:axId val="358803144"/>
      </c:barChart>
      <c:catAx>
        <c:axId val="3587761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zh-CN" sz="1400" b="0" i="0" u="none" strike="noStrike" kern="1200" baseline="0">
                <a:solidFill>
                  <a:schemeClr val="tx1">
                    <a:lumMod val="65000"/>
                    <a:lumOff val="35000"/>
                  </a:schemeClr>
                </a:solidFill>
                <a:latin typeface="Microsoft YaHei Light" panose="020B0503020204020204" pitchFamily="34" charset="-122"/>
                <a:ea typeface="Microsoft YaHei Light" panose="020B0503020204020204" pitchFamily="34" charset="-122"/>
                <a:cs typeface="+mn-cs"/>
              </a:defRPr>
            </a:pPr>
            <a:endParaRPr lang="en-US"/>
          </a:p>
        </c:txPr>
        <c:crossAx val="358803144"/>
        <c:crosses val="autoZero"/>
        <c:auto val="1"/>
        <c:lblAlgn val="ctr"/>
        <c:lblOffset val="100"/>
        <c:tickLblSkip val="1"/>
        <c:noMultiLvlLbl val="0"/>
      </c:catAx>
      <c:valAx>
        <c:axId val="358803144"/>
        <c:scaling>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t" anchorCtr="1"/>
              <a:lstStyle/>
              <a:p>
                <a:pPr>
                  <a:defRPr lang="zh-CN" sz="1330" b="0" i="0" u="none" strike="noStrike" kern="1200" baseline="0">
                    <a:solidFill>
                      <a:schemeClr val="tx1">
                        <a:lumMod val="65000"/>
                        <a:lumOff val="35000"/>
                      </a:schemeClr>
                    </a:solidFill>
                    <a:latin typeface="+mn-lt"/>
                    <a:ea typeface="+mn-ea"/>
                    <a:cs typeface="+mn-cs"/>
                  </a:defRPr>
                </a:pPr>
                <a:r>
                  <a:rPr lang="en-US" altLang="zh-CN" dirty="0"/>
                  <a:t>RR</a:t>
                </a:r>
                <a:endParaRPr lang="zh-CN" altLang="en-US" dirty="0"/>
              </a:p>
            </c:rich>
          </c:tx>
          <c:layout>
            <c:manualLayout>
              <c:xMode val="edge"/>
              <c:yMode val="edge"/>
              <c:x val="9.0598093659167798E-3"/>
              <c:y val="3.9110673099205399E-2"/>
            </c:manualLayout>
          </c:layout>
          <c:overlay val="0"/>
          <c:spPr>
            <a:noFill/>
            <a:ln>
              <a:noFill/>
            </a:ln>
            <a:effectLst/>
          </c:spPr>
          <c:txPr>
            <a:bodyPr rot="0" spcFirstLastPara="1" vertOverflow="ellipsis" wrap="square" anchor="t" anchorCtr="1"/>
            <a:lstStyle/>
            <a:p>
              <a:pPr>
                <a:defRPr lang="zh-CN"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0" spcFirstLastPara="1" vertOverflow="ellipsis" wrap="square" anchor="ctr" anchorCtr="1"/>
          <a:lstStyle/>
          <a:p>
            <a:pPr>
              <a:defRPr lang="zh-CN" sz="1400" b="0" i="0" u="none" strike="noStrike" kern="1200" baseline="0">
                <a:solidFill>
                  <a:schemeClr val="tx1">
                    <a:lumMod val="65000"/>
                    <a:lumOff val="35000"/>
                  </a:schemeClr>
                </a:solidFill>
                <a:latin typeface="Microsoft YaHei Light" panose="020B0503020204020204" pitchFamily="34" charset="-122"/>
                <a:ea typeface="Microsoft YaHei Light" panose="020B0503020204020204" pitchFamily="34" charset="-122"/>
                <a:cs typeface="+mn-cs"/>
              </a:defRPr>
            </a:pPr>
            <a:endParaRPr lang="en-US"/>
          </a:p>
        </c:txPr>
        <c:crossAx val="358776176"/>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24211359645540301"/>
          <c:y val="5.3226956880490103E-2"/>
          <c:w val="0.36788326716033798"/>
          <c:h val="0.22401068459861001"/>
        </c:manualLayout>
      </c:layout>
      <c:overlay val="0"/>
      <c:spPr>
        <a:noFill/>
        <a:ln>
          <a:noFill/>
        </a:ln>
        <a:effectLst/>
      </c:spPr>
      <c:txPr>
        <a:bodyPr rot="0" spcFirstLastPara="1"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lang="zh-CN"/>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03C904-743D-4624-A325-0CA53E8089E0}" type="datetimeFigureOut">
              <a:rPr lang="zh-CN" altLang="en-US" smtClean="0"/>
              <a:t>2022/9/5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FC84C0-6CF8-4196-91D3-9BC75AC2E6C1}" type="slidenum">
              <a:rPr lang="zh-CN" altLang="en-US" smtClean="0"/>
              <a:t>‹#›</a:t>
            </a:fld>
            <a:endParaRPr lang="zh-CN" altLang="en-US"/>
          </a:p>
        </p:txBody>
      </p:sp>
    </p:spTree>
    <p:extLst>
      <p:ext uri="{BB962C8B-B14F-4D97-AF65-F5344CB8AC3E}">
        <p14:creationId xmlns:p14="http://schemas.microsoft.com/office/powerpoint/2010/main" val="2433077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482824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476971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559491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1128226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2402684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zh-CN" dirty="0"/>
          </a:p>
        </p:txBody>
      </p:sp>
    </p:spTree>
    <p:extLst>
      <p:ext uri="{BB962C8B-B14F-4D97-AF65-F5344CB8AC3E}">
        <p14:creationId xmlns:p14="http://schemas.microsoft.com/office/powerpoint/2010/main" val="2375562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882828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有很多因素会影响射乳反射。</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射乳反射受到母亲情绪的影响。当母亲看到孩子的照片，想到孩子可爱的样子或者听到孩子的声音，乳汁会不自主留出。当母亲害怕、焦虑、感到疼痛等时候，乳汁流出减弱。</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所以我们鼓励哺乳妈妈们要对母乳喂养有坚定的信心、保持愉悦轻松的心情，多和宝宝进行亲密接触，促进乳汁的分泌。</a:t>
            </a:r>
            <a:endParaRPr lang="en-CA" dirty="0"/>
          </a:p>
          <a:p>
            <a:endParaRPr lang="en-CA" dirty="0"/>
          </a:p>
        </p:txBody>
      </p:sp>
    </p:spTree>
    <p:extLst>
      <p:ext uri="{BB962C8B-B14F-4D97-AF65-F5344CB8AC3E}">
        <p14:creationId xmlns:p14="http://schemas.microsoft.com/office/powerpoint/2010/main" val="1189764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spc="0" baseline="0" dirty="0"/>
          </a:p>
        </p:txBody>
      </p:sp>
    </p:spTree>
    <p:extLst>
      <p:ext uri="{BB962C8B-B14F-4D97-AF65-F5344CB8AC3E}">
        <p14:creationId xmlns:p14="http://schemas.microsoft.com/office/powerpoint/2010/main" val="4204713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4119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3815373" y="9371285"/>
            <a:ext cx="2918831" cy="4933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fld id="{CA370129-E312-4CA4-8BDA-E82B15110A74}" type="slidenum">
              <a:rPr lang="es-AR" altLang="en-US" smtClean="0">
                <a:latin typeface="Arial" panose="020B0604020202020204" pitchFamily="34" charset="0"/>
              </a:rPr>
              <a:t>31</a:t>
            </a:fld>
            <a:endParaRPr lang="es-AR" altLang="en-US">
              <a:latin typeface="Arial" panose="020B0604020202020204" pitchFamily="34" charset="0"/>
            </a:endParaRPr>
          </a:p>
        </p:txBody>
      </p:sp>
      <p:sp>
        <p:nvSpPr>
          <p:cNvPr id="10243" name="Rectangle 2"/>
          <p:cNvSpPr>
            <a:spLocks noGrp="1" noRot="1" noChangeAspect="1" noChangeArrowheads="1" noTextEdit="1"/>
          </p:cNvSpPr>
          <p:nvPr>
            <p:ph type="sldImg"/>
          </p:nvPr>
        </p:nvSpPr>
        <p:spPr>
          <a:xfrm>
            <a:off x="95250" y="749300"/>
            <a:ext cx="6545263" cy="3683000"/>
          </a:xfrm>
          <a:ln w="12700" cap="flat">
            <a:solidFill>
              <a:schemeClr val="tx1"/>
            </a:solidFill>
          </a:ln>
        </p:spPr>
      </p:sp>
      <p:sp>
        <p:nvSpPr>
          <p:cNvPr id="10244" name="Rectangle 3"/>
          <p:cNvSpPr>
            <a:spLocks noGrp="1" noChangeArrowheads="1"/>
          </p:cNvSpPr>
          <p:nvPr>
            <p:ph type="body" idx="1"/>
          </p:nvPr>
        </p:nvSpPr>
        <p:spPr>
          <a:xfrm>
            <a:off x="898102" y="4686499"/>
            <a:ext cx="4939560" cy="44381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endParaRPr lang="zh-CN" altLang="en-US" sz="20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75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609171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spc="0" baseline="0" dirty="0"/>
          </a:p>
        </p:txBody>
      </p:sp>
    </p:spTree>
    <p:extLst>
      <p:ext uri="{BB962C8B-B14F-4D97-AF65-F5344CB8AC3E}">
        <p14:creationId xmlns:p14="http://schemas.microsoft.com/office/powerpoint/2010/main" val="411509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FC84C0-6CF8-4196-91D3-9BC75AC2E6C1}" type="slidenum">
              <a:rPr lang="zh-CN" altLang="en-US" smtClean="0"/>
              <a:t>33</a:t>
            </a:fld>
            <a:endParaRPr lang="zh-CN" altLang="en-US"/>
          </a:p>
        </p:txBody>
      </p:sp>
    </p:spTree>
    <p:extLst>
      <p:ext uri="{BB962C8B-B14F-4D97-AF65-F5344CB8AC3E}">
        <p14:creationId xmlns:p14="http://schemas.microsoft.com/office/powerpoint/2010/main" val="1368465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970111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73559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89764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93404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019111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15900" indent="-214630" eaLnBrk="1">
              <a:spcBef>
                <a:spcPts val="400"/>
              </a:spcBef>
              <a:tabLst>
                <a:tab pos="457200" algn="l"/>
                <a:tab pos="914400" algn="l"/>
                <a:tab pos="1371600" algn="l"/>
                <a:tab pos="1828800" algn="l"/>
                <a:tab pos="2286000" algn="l"/>
                <a:tab pos="2743200" algn="l"/>
                <a:tab pos="3200400" algn="l"/>
                <a:tab pos="3657600" algn="l"/>
                <a:tab pos="4114800" algn="l"/>
                <a:tab pos="4572000" algn="l"/>
                <a:tab pos="5029200" algn="l"/>
              </a:tabLst>
            </a:pPr>
            <a:endParaRPr lang="en-CA" dirty="0"/>
          </a:p>
        </p:txBody>
      </p:sp>
    </p:spTree>
    <p:extLst>
      <p:ext uri="{BB962C8B-B14F-4D97-AF65-F5344CB8AC3E}">
        <p14:creationId xmlns:p14="http://schemas.microsoft.com/office/powerpoint/2010/main" val="1687077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15900" indent="-214630" eaLnBrk="1">
              <a:spcBef>
                <a:spcPts val="400"/>
              </a:spcBef>
              <a:tabLst>
                <a:tab pos="457200" algn="l"/>
                <a:tab pos="914400" algn="l"/>
                <a:tab pos="1371600" algn="l"/>
                <a:tab pos="1828800" algn="l"/>
                <a:tab pos="2286000" algn="l"/>
                <a:tab pos="2743200" algn="l"/>
                <a:tab pos="3200400" algn="l"/>
                <a:tab pos="3657600" algn="l"/>
                <a:tab pos="4114800" algn="l"/>
                <a:tab pos="4572000" algn="l"/>
                <a:tab pos="5029200" algn="l"/>
              </a:tabLst>
            </a:pPr>
            <a:endParaRPr lang="en-CA" dirty="0"/>
          </a:p>
        </p:txBody>
      </p:sp>
    </p:spTree>
    <p:extLst>
      <p:ext uri="{BB962C8B-B14F-4D97-AF65-F5344CB8AC3E}">
        <p14:creationId xmlns:p14="http://schemas.microsoft.com/office/powerpoint/2010/main" val="845408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956B1F4-5FAF-43AD-BF3C-3D16C37A3D23}" type="datetime1">
              <a:rPr lang="zh-CN" altLang="en-US" smtClean="0"/>
              <a:t>2022/9/5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19A3665-EC00-4665-BE35-61D9176EAF02}"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8794A4C8-D9E9-430B-A311-B7DCC803A6E8}" type="datetime1">
              <a:rPr lang="zh-CN" altLang="en-US" smtClean="0"/>
              <a:t>2022/9/5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19A3665-EC00-4665-BE35-61D9176EAF02}"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308F8223-10C4-4742-9ACF-2C0315E2AFB7}" type="datetime1">
              <a:rPr lang="zh-CN" altLang="en-US" smtClean="0"/>
              <a:t>2022/9/5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19A3665-EC00-4665-BE35-61D9176EAF02}"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hart Placeholder 2"/>
          <p:cNvSpPr>
            <a:spLocks noGrp="1"/>
          </p:cNvSpPr>
          <p:nvPr>
            <p:ph type="chart" idx="1"/>
          </p:nvPr>
        </p:nvSpPr>
        <p:spPr>
          <a:xfrm>
            <a:off x="609600" y="1600203"/>
            <a:ext cx="10972800" cy="4525963"/>
          </a:xfrm>
          <a:prstGeom prst="rect">
            <a:avLst/>
          </a:prstGeom>
        </p:spPr>
        <p:txBody>
          <a:bodyPr rtlCol="0">
            <a:normAutofit/>
          </a:bodyPr>
          <a:lstStyle/>
          <a:p>
            <a:pPr lvl="0"/>
            <a:endParaRPr lang="en-US" noProof="0"/>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67106A96-8B32-471F-B6B9-9ADCEEBC19A8}" type="datetime1">
              <a:rPr lang="zh-CN" altLang="en-US" smtClean="0"/>
              <a:t>2022/9/5</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5757BD-6EF4-416F-9321-25EDC051B1C3}" type="slidenum">
              <a:rPr lang="en-US" altLang="en-US"/>
              <a:t>‹#›</a:t>
            </a:fld>
            <a:endParaRPr lang="en-US" alt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16560"/>
            <a:ext cx="10972800" cy="1029970"/>
          </a:xfrm>
        </p:spPr>
        <p:txBody>
          <a:bodyPr/>
          <a:lstStyle>
            <a:lvl1pPr algn="l">
              <a:defRPr>
                <a:latin typeface="微软雅黑" panose="020B0503020204020204" pitchFamily="34" charset="-122"/>
                <a:ea typeface="微软雅黑" panose="020B0503020204020204" pitchFamily="34" charset="-122"/>
              </a:defRPr>
            </a:lvl1pPr>
          </a:lstStyle>
          <a:p>
            <a:r>
              <a:rPr lang="en-US"/>
              <a:t>Click to edit Master title style</a:t>
            </a:r>
          </a:p>
        </p:txBody>
      </p:sp>
      <p:sp>
        <p:nvSpPr>
          <p:cNvPr id="3" name="Content Placeholder 2"/>
          <p:cNvSpPr>
            <a:spLocks noGrp="1"/>
          </p:cNvSpPr>
          <p:nvPr>
            <p:ph idx="1"/>
          </p:nvPr>
        </p:nvSpPr>
        <p:spPr/>
        <p:txBody>
          <a:bodyPr/>
          <a:lstStyle>
            <a:lvl1pPr marL="800100" indent="-457200" eaLnBrk="1" fontAlgn="base" latinLnBrk="0" hangingPunct="1">
              <a:lnSpc>
                <a:spcPct val="130000"/>
              </a:lnSpc>
              <a:spcBef>
                <a:spcPts val="0"/>
              </a:spcBef>
              <a:buFont typeface="Arial" panose="020B0604020202020204" pitchFamily="34" charset="0"/>
              <a:buChar char="•"/>
              <a:defRPr>
                <a:latin typeface="微软雅黑" panose="020B0503020204020204" pitchFamily="34" charset="-122"/>
                <a:ea typeface="微软雅黑" panose="020B0503020204020204" pitchFamily="34" charset="-122"/>
              </a:defRPr>
            </a:lvl1pPr>
            <a:lvl2pPr marL="1200150" indent="-457200" eaLnBrk="1" fontAlgn="base" latinLnBrk="0" hangingPunct="1">
              <a:lnSpc>
                <a:spcPct val="130000"/>
              </a:lnSpc>
              <a:spcBef>
                <a:spcPts val="0"/>
              </a:spcBef>
              <a:buFont typeface="Arial" panose="020B0604020202020204" pitchFamily="34" charset="0"/>
              <a:buChar char="‒"/>
              <a:defRPr>
                <a:latin typeface="微软雅黑" panose="020B0503020204020204" pitchFamily="34" charset="-122"/>
                <a:ea typeface="微软雅黑" panose="020B0503020204020204" pitchFamily="34" charset="-122"/>
              </a:defRPr>
            </a:lvl2pPr>
            <a:lvl3pPr marL="1485900" indent="-342900" eaLnBrk="1" fontAlgn="base" latinLnBrk="0" hangingPunct="1">
              <a:lnSpc>
                <a:spcPct val="130000"/>
              </a:lnSpc>
              <a:spcBef>
                <a:spcPts val="0"/>
              </a:spcBef>
              <a:buFont typeface="Arial" panose="020B0604020202020204" pitchFamily="34" charset="0"/>
              <a:buChar char="•"/>
              <a:defRPr>
                <a:latin typeface="微软雅黑" panose="020B0503020204020204" pitchFamily="34" charset="-122"/>
                <a:ea typeface="微软雅黑" panose="020B0503020204020204" pitchFamily="34" charset="-122"/>
              </a:defRPr>
            </a:lvl3pPr>
            <a:lvl4pPr indent="0" eaLnBrk="1" fontAlgn="base" latinLnBrk="0" hangingPunct="1">
              <a:lnSpc>
                <a:spcPct val="130000"/>
              </a:lnSpc>
              <a:spcBef>
                <a:spcPts val="0"/>
              </a:spcBef>
              <a:defRPr>
                <a:latin typeface="微软雅黑" panose="020B0503020204020204" pitchFamily="34" charset="-122"/>
                <a:ea typeface="微软雅黑" panose="020B0503020204020204" pitchFamily="34" charset="-122"/>
              </a:defRPr>
            </a:lvl4pPr>
            <a:lvl5pPr indent="0" eaLnBrk="1" fontAlgn="base" latinLnBrk="0" hangingPunct="1">
              <a:lnSpc>
                <a:spcPct val="130000"/>
              </a:lnSpc>
              <a:spcBef>
                <a:spcPts val="0"/>
              </a:spcBef>
              <a:defRPr>
                <a:latin typeface="微软雅黑" panose="020B0503020204020204" pitchFamily="34" charset="-122"/>
                <a:ea typeface="微软雅黑" panose="020B0503020204020204" pitchFamily="34" charset="-12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
        <p:nvSpPr>
          <p:cNvPr id="8" name="Rectangles 7"/>
          <p:cNvSpPr/>
          <p:nvPr userDrawn="1"/>
        </p:nvSpPr>
        <p:spPr>
          <a:xfrm>
            <a:off x="-10795" y="6807200"/>
            <a:ext cx="12212955"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F8B3B30A-E5D5-40C3-B6F7-F21DD0D20656}" type="datetime1">
              <a:rPr lang="zh-CN" altLang="en-US" smtClean="0"/>
              <a:t>2022/9/5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19A3665-EC00-4665-BE35-61D9176EAF0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AF4A79B-E33F-4F91-ADB0-4FCEF7C4D65B}" type="datetime1">
              <a:rPr lang="zh-CN" altLang="en-US" smtClean="0"/>
              <a:t>2022/9/5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19A3665-EC00-4665-BE35-61D9176EAF02}"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0C1DDC37-A03F-4133-BBE1-3FB413030D03}" type="datetime1">
              <a:rPr lang="zh-CN" altLang="en-US" smtClean="0"/>
              <a:t>2022/9/5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19A3665-EC00-4665-BE35-61D9176EAF02}"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136AA69D-D89B-40EE-B9DD-8FDBF3830F32}" type="datetime1">
              <a:rPr lang="zh-CN" altLang="en-US" smtClean="0"/>
              <a:t>2022/9/5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19A3665-EC00-4665-BE35-61D9176EAF02}"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6DE1E67-6F55-42BF-9D70-FA7C16660BA6}" type="datetime1">
              <a:rPr lang="zh-CN" altLang="en-US" smtClean="0"/>
              <a:t>2022/9/5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19A3665-EC00-4665-BE35-61D9176EAF02}"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51A510-EF0A-4856-8B21-AB2B89078B57}" type="datetime1">
              <a:rPr lang="zh-CN" altLang="en-US" smtClean="0"/>
              <a:t>2022/9/5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19A3665-EC00-4665-BE35-61D9176EAF02}"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56F4516E-8045-4BA5-BB8B-57ADFAE19AAB}" type="datetime1">
              <a:rPr lang="zh-CN" altLang="en-US" smtClean="0"/>
              <a:t>2022/9/5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19A3665-EC00-4665-BE35-61D9176EAF02}"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00695FB-F3C7-4A91-BE03-18CB652343E1}" type="datetime1">
              <a:rPr lang="zh-CN" altLang="en-US" smtClean="0"/>
              <a:t>2022/9/5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19A3665-EC00-4665-BE35-61D9176EAF02}"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2FDD4-AC8E-4EE2-9EEB-D94A7BF01FF7}" type="datetime1">
              <a:rPr lang="zh-CN" altLang="en-US" smtClean="0"/>
              <a:t>2022/9/5</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A3665-EC00-4665-BE35-61D9176EAF0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ctrTitle"/>
          </p:nvPr>
        </p:nvSpPr>
        <p:spPr>
          <a:xfrm>
            <a:off x="1033272" y="954284"/>
            <a:ext cx="10513106" cy="2943432"/>
          </a:xfrm>
        </p:spPr>
        <p:txBody>
          <a:bodyPr>
            <a:normAutofit/>
          </a:bodyPr>
          <a:lstStyle/>
          <a:p>
            <a:pPr marL="0" indent="0" algn="l" latinLnBrk="1" hangingPunct="0">
              <a:spcBef>
                <a:spcPts val="0"/>
              </a:spcBef>
              <a:tabLst>
                <a:tab pos="269875" algn="l"/>
              </a:tabLst>
            </a:pPr>
            <a:r>
              <a:rPr lang="zh-CN" sz="5000" b="0" u="none" dirty="0">
                <a:latin typeface="华文中宋" panose="02010600040101010101" pitchFamily="2" charset="-122"/>
                <a:ea typeface="华文中宋" panose="02010600040101010101" pitchFamily="2" charset="-122"/>
                <a:cs typeface="+mj-cs"/>
              </a:rPr>
              <a:t>婴幼儿喂养咨询 </a:t>
            </a:r>
            <a:br>
              <a:rPr lang="en-US" altLang="zh-CN" sz="5000" b="0" u="none" dirty="0">
                <a:latin typeface="华文中宋" panose="02010600040101010101" pitchFamily="2" charset="-122"/>
                <a:ea typeface="华文中宋" panose="02010600040101010101" pitchFamily="2" charset="-122"/>
                <a:cs typeface="+mj-cs"/>
              </a:rPr>
            </a:br>
            <a:r>
              <a:rPr lang="zh-CN" sz="5000" b="0" u="none" dirty="0">
                <a:latin typeface="华文中宋" panose="02010600040101010101" pitchFamily="2" charset="-122"/>
                <a:ea typeface="华文中宋" panose="02010600040101010101" pitchFamily="2" charset="-122"/>
                <a:cs typeface="+mj-cs"/>
              </a:rPr>
              <a:t>基层卫生人员培训教程与实践指导</a:t>
            </a:r>
            <a:br>
              <a:rPr lang="zh-CN" sz="5000" dirty="0">
                <a:latin typeface="华文中宋" panose="02010600040101010101" pitchFamily="2" charset="-122"/>
                <a:ea typeface="华文中宋" panose="02010600040101010101" pitchFamily="2" charset="-122"/>
              </a:rPr>
            </a:br>
            <a:r>
              <a:rPr lang="zh-CN" sz="5000" b="0" u="none" dirty="0">
                <a:latin typeface="华文中宋" panose="02010600040101010101" pitchFamily="2" charset="-122"/>
                <a:ea typeface="华文中宋" panose="02010600040101010101" pitchFamily="2" charset="-122"/>
                <a:cs typeface="+mj-cs"/>
              </a:rPr>
              <a:t>一日线下实践课</a:t>
            </a:r>
            <a:br>
              <a:rPr lang="en-US" altLang="zh-CN" sz="5000" dirty="0">
                <a:latin typeface="华文中宋" panose="02010600040101010101" pitchFamily="2" charset="-122"/>
                <a:ea typeface="华文中宋" panose="02010600040101010101" pitchFamily="2" charset="-122"/>
              </a:rPr>
            </a:br>
            <a:r>
              <a:rPr lang="zh-CN" altLang="en-US" sz="5000" dirty="0">
                <a:latin typeface="华文中宋" panose="02010600040101010101" pitchFamily="2" charset="-122"/>
                <a:ea typeface="华文中宋" panose="02010600040101010101" pitchFamily="2" charset="-122"/>
              </a:rPr>
              <a:t>配套教学幻灯片</a:t>
            </a:r>
            <a:endParaRPr lang="zh-CN" altLang="en-US" sz="5000" dirty="0">
              <a:latin typeface="楷体" panose="02010609060101010101" pitchFamily="49" charset="-122"/>
              <a:ea typeface="楷体" panose="02010609060101010101" pitchFamily="49" charset="-122"/>
            </a:endParaRPr>
          </a:p>
        </p:txBody>
      </p:sp>
      <p:sp>
        <p:nvSpPr>
          <p:cNvPr id="3" name="副标题 2"/>
          <p:cNvSpPr>
            <a:spLocks noGrp="1"/>
          </p:cNvSpPr>
          <p:nvPr>
            <p:ph type="subTitle" idx="1"/>
          </p:nvPr>
        </p:nvSpPr>
        <p:spPr>
          <a:xfrm>
            <a:off x="1033272" y="4262016"/>
            <a:ext cx="10513106" cy="1242688"/>
          </a:xfrm>
        </p:spPr>
        <p:txBody>
          <a:bodyPr anchor="t">
            <a:normAutofit/>
          </a:bodyPr>
          <a:lstStyle/>
          <a:p>
            <a:pPr algn="l"/>
            <a:r>
              <a:rPr lang="en-US" altLang="zh-CN" sz="3200" dirty="0">
                <a:latin typeface="楷体" panose="02010609060101010101" pitchFamily="49" charset="-122"/>
                <a:ea typeface="楷体" panose="02010609060101010101" pitchFamily="49" charset="-122"/>
              </a:rPr>
              <a:t>2022</a:t>
            </a:r>
            <a:r>
              <a:rPr lang="zh-CN" altLang="en-US" sz="3200" dirty="0">
                <a:latin typeface="楷体" panose="02010609060101010101" pitchFamily="49" charset="-122"/>
                <a:ea typeface="楷体" panose="02010609060101010101" pitchFamily="49" charset="-122"/>
              </a:rPr>
              <a:t>年</a:t>
            </a:r>
            <a:r>
              <a:rPr lang="en-US" altLang="zh-CN" sz="3200" dirty="0">
                <a:latin typeface="楷体" panose="02010609060101010101" pitchFamily="49" charset="-122"/>
                <a:ea typeface="楷体" panose="02010609060101010101" pitchFamily="49" charset="-122"/>
              </a:rPr>
              <a:t>9</a:t>
            </a:r>
            <a:r>
              <a:rPr lang="zh-CN" altLang="en-US" sz="3200" dirty="0">
                <a:latin typeface="楷体" panose="02010609060101010101" pitchFamily="49" charset="-122"/>
                <a:ea typeface="楷体" panose="02010609060101010101" pitchFamily="49" charset="-122"/>
              </a:rPr>
              <a:t>月</a:t>
            </a:r>
          </a:p>
        </p:txBody>
      </p:sp>
      <p:sp>
        <p:nvSpPr>
          <p:cNvPr id="11" name="Rectangle 10">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4"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灯片编号占位符 3"/>
          <p:cNvSpPr>
            <a:spLocks noGrp="1"/>
          </p:cNvSpPr>
          <p:nvPr>
            <p:ph type="sldNum" sz="quarter" idx="12"/>
          </p:nvPr>
        </p:nvSpPr>
        <p:spPr>
          <a:xfrm>
            <a:off x="73152" y="3383280"/>
            <a:ext cx="457200" cy="365125"/>
          </a:xfrm>
        </p:spPr>
        <p:txBody>
          <a:bodyPr>
            <a:normAutofit/>
          </a:bodyPr>
          <a:lstStyle/>
          <a:p>
            <a:pPr algn="ctr">
              <a:spcAft>
                <a:spcPts val="600"/>
              </a:spcAft>
            </a:pPr>
            <a:fld id="{C19A3665-EC00-4665-BE35-61D9176EAF02}" type="slidenum">
              <a:rPr lang="zh-CN" altLang="en-US">
                <a:solidFill>
                  <a:srgbClr val="FFFFFF"/>
                </a:solidFill>
              </a:rPr>
              <a:pPr algn="ctr">
                <a:spcAft>
                  <a:spcPts val="600"/>
                </a:spcAft>
              </a:pPr>
              <a:t>1</a:t>
            </a:fld>
            <a:endParaRPr lang="zh-CN" altLang="en-US">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103" b="-1199"/>
          <a:stretch>
            <a:fillRect/>
          </a:stretch>
        </p:blipFill>
        <p:spPr bwMode="auto">
          <a:xfrm>
            <a:off x="4384306" y="1387959"/>
            <a:ext cx="6499641" cy="496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508148" y="6565523"/>
            <a:ext cx="3973830"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r>
              <a:rPr lang="zh-CN" altLang="en-US" sz="1000" dirty="0">
                <a:solidFill>
                  <a:schemeClr val="bg1">
                    <a:lumMod val="50000"/>
                  </a:schemeClr>
                </a:solidFill>
                <a:latin typeface="Arial" panose="020B0604020202020204" pitchFamily="34" charset="0"/>
                <a:cs typeface="Arial" panose="020B0604020202020204" pitchFamily="34" charset="0"/>
                <a:sym typeface="+mn-ea"/>
              </a:rPr>
              <a:t>资料来源 </a:t>
            </a:r>
            <a:r>
              <a:rPr lang="en-US" altLang="en-US" sz="1000" dirty="0">
                <a:solidFill>
                  <a:schemeClr val="bg1">
                    <a:lumMod val="50000"/>
                  </a:schemeClr>
                </a:solidFill>
                <a:latin typeface="Arial" panose="020B0604020202020204" pitchFamily="34" charset="0"/>
                <a:cs typeface="Arial" panose="020B0604020202020204" pitchFamily="34" charset="0"/>
              </a:rPr>
              <a:t>WHO. Breastfeeding counselling: a training course (1993)</a:t>
            </a:r>
          </a:p>
        </p:txBody>
      </p:sp>
      <p:sp>
        <p:nvSpPr>
          <p:cNvPr id="4" name="文本框 3"/>
          <p:cNvSpPr txBox="1"/>
          <p:nvPr/>
        </p:nvSpPr>
        <p:spPr>
          <a:xfrm>
            <a:off x="-303962" y="961461"/>
            <a:ext cx="4572000" cy="368300"/>
          </a:xfrm>
          <a:prstGeom prst="rect">
            <a:avLst/>
          </a:prstGeom>
          <a:noFill/>
        </p:spPr>
        <p:txBody>
          <a:bodyPr wrap="square">
            <a:spAutoFit/>
          </a:bodyPr>
          <a:lstStyle/>
          <a:p>
            <a:pPr algn="ct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图片练习</a:t>
            </a:r>
            <a:r>
              <a:rPr lang="en-US" altLang="zh-CN"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2</a:t>
            </a: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：你看到了什么？</a:t>
            </a:r>
            <a:endParaRPr lang="zh-CN" altLang="en-US" spc="300" dirty="0">
              <a:solidFill>
                <a:srgbClr val="28AAE1"/>
              </a:solidFill>
              <a:latin typeface="微软雅黑" panose="020B0503020204020204" pitchFamily="34" charset="-122"/>
              <a:ea typeface="微软雅黑" panose="020B0503020204020204" pitchFamily="34" charset="-122"/>
            </a:endParaRPr>
          </a:p>
        </p:txBody>
      </p:sp>
      <p:sp>
        <p:nvSpPr>
          <p:cNvPr id="7" name="灯片编号占位符 6"/>
          <p:cNvSpPr>
            <a:spLocks noGrp="1"/>
          </p:cNvSpPr>
          <p:nvPr>
            <p:ph type="sldNum" sz="quarter" idx="12"/>
          </p:nvPr>
        </p:nvSpPr>
        <p:spPr/>
        <p:txBody>
          <a:bodyPr/>
          <a:lstStyle/>
          <a:p>
            <a:fld id="{C19A3665-EC00-4665-BE35-61D9176EAF02}" type="slidenum">
              <a:rPr lang="zh-CN" altLang="en-US" smtClean="0"/>
              <a:t>10</a:t>
            </a:fld>
            <a:endParaRPr lang="zh-CN" altLang="en-US"/>
          </a:p>
        </p:txBody>
      </p:sp>
      <p:sp>
        <p:nvSpPr>
          <p:cNvPr id="9" name="矩形 8"/>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第二节 母乳喂养</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母乳喂养技巧练习</a:t>
            </a:r>
          </a:p>
        </p:txBody>
      </p:sp>
      <p:sp>
        <p:nvSpPr>
          <p:cNvPr id="10" name="文本框 9"/>
          <p:cNvSpPr txBox="1"/>
          <p:nvPr/>
        </p:nvSpPr>
        <p:spPr>
          <a:xfrm>
            <a:off x="299720" y="1574800"/>
            <a:ext cx="3776133" cy="3194050"/>
          </a:xfrm>
          <a:prstGeom prst="rect">
            <a:avLst/>
          </a:prstGeom>
          <a:noFill/>
        </p:spPr>
        <p:txBody>
          <a:bodyPr wrap="square" rtlCol="0" anchor="t">
            <a:noAutofit/>
          </a:bodyPr>
          <a:lstStyle/>
          <a:p>
            <a:pPr indent="0">
              <a:lnSpc>
                <a:spcPct val="130000"/>
              </a:lnSpc>
              <a:buNone/>
            </a:pPr>
            <a:r>
              <a:rPr lang="en-US" altLang="zh-CN" sz="2000" dirty="0">
                <a:solidFill>
                  <a:srgbClr val="000000"/>
                </a:solidFill>
                <a:latin typeface="微软雅黑" charset="0"/>
                <a:ea typeface="微软雅黑" charset="0"/>
                <a:cs typeface="微软雅黑" charset="0"/>
                <a:sym typeface="+mn-ea"/>
              </a:rPr>
              <a:t>1. </a:t>
            </a:r>
            <a:r>
              <a:rPr lang="zh-CN" altLang="en-US" sz="2000" dirty="0">
                <a:solidFill>
                  <a:srgbClr val="000000"/>
                </a:solidFill>
                <a:latin typeface="微软雅黑" charset="0"/>
                <a:ea typeface="微软雅黑" charset="0"/>
                <a:cs typeface="微软雅黑" charset="0"/>
                <a:sym typeface="+mn-ea"/>
              </a:rPr>
              <a:t>在这张图片可以识别出</a:t>
            </a:r>
            <a:r>
              <a:rPr lang="zh-CN" sz="2000" dirty="0">
                <a:solidFill>
                  <a:srgbClr val="000000"/>
                </a:solidFill>
                <a:latin typeface="微软雅黑" charset="0"/>
                <a:ea typeface="微软雅黑" charset="0"/>
                <a:cs typeface="微软雅黑" charset="0"/>
                <a:sym typeface="+mn-ea"/>
              </a:rPr>
              <a:t>哪些</a:t>
            </a:r>
            <a:r>
              <a:rPr lang="zh-CN" altLang="en-US" sz="2000" dirty="0">
                <a:solidFill>
                  <a:srgbClr val="000000"/>
                </a:solidFill>
                <a:latin typeface="微软雅黑" charset="0"/>
                <a:ea typeface="微软雅黑" charset="0"/>
                <a:cs typeface="微软雅黑" charset="0"/>
                <a:sym typeface="+mn-ea"/>
              </a:rPr>
              <a:t>含接</a:t>
            </a:r>
            <a:r>
              <a:rPr lang="zh-CN" sz="2000" dirty="0">
                <a:solidFill>
                  <a:srgbClr val="000000"/>
                </a:solidFill>
                <a:latin typeface="微软雅黑" charset="0"/>
                <a:ea typeface="微软雅黑" charset="0"/>
                <a:cs typeface="微软雅黑" charset="0"/>
                <a:sym typeface="+mn-ea"/>
              </a:rPr>
              <a:t>指征</a:t>
            </a:r>
            <a:r>
              <a:rPr lang="zh-CN" altLang="en-US" sz="2000" dirty="0">
                <a:solidFill>
                  <a:srgbClr val="000000"/>
                </a:solidFill>
                <a:latin typeface="微软雅黑" charset="0"/>
                <a:ea typeface="微软雅黑" charset="0"/>
                <a:cs typeface="微软雅黑" charset="0"/>
                <a:sym typeface="+mn-ea"/>
              </a:rPr>
              <a:t>？</a:t>
            </a:r>
          </a:p>
          <a:p>
            <a:pPr indent="0">
              <a:lnSpc>
                <a:spcPct val="130000"/>
              </a:lnSpc>
              <a:buNone/>
            </a:pPr>
            <a:r>
              <a:rPr lang="en-US" altLang="zh-CN" sz="2000" dirty="0">
                <a:solidFill>
                  <a:srgbClr val="000000"/>
                </a:solidFill>
                <a:latin typeface="微软雅黑" charset="0"/>
                <a:ea typeface="微软雅黑" charset="0"/>
                <a:cs typeface="微软雅黑" charset="0"/>
                <a:sym typeface="+mn-ea"/>
              </a:rPr>
              <a:t>2. </a:t>
            </a:r>
            <a:r>
              <a:rPr lang="zh-CN" altLang="en-US" sz="2000" dirty="0">
                <a:solidFill>
                  <a:srgbClr val="000000"/>
                </a:solidFill>
                <a:latin typeface="微软雅黑" charset="0"/>
                <a:ea typeface="微软雅黑" charset="0"/>
                <a:cs typeface="微软雅黑" charset="0"/>
                <a:sym typeface="+mn-ea"/>
              </a:rPr>
              <a:t>请通过这些指征判断含接状况</a:t>
            </a:r>
            <a:r>
              <a:rPr lang="zh-CN" sz="2000" dirty="0">
                <a:solidFill>
                  <a:srgbClr val="000000"/>
                </a:solidFill>
                <a:latin typeface="微软雅黑" charset="0"/>
                <a:ea typeface="微软雅黑" charset="0"/>
                <a:cs typeface="微软雅黑" charset="0"/>
                <a:sym typeface="+mn-ea"/>
              </a:rPr>
              <a:t>？</a:t>
            </a:r>
            <a:endParaRPr lang="zh-CN" altLang="en-US" sz="2000" dirty="0">
              <a:solidFill>
                <a:srgbClr val="000000"/>
              </a:solidFill>
              <a:latin typeface="微软雅黑" charset="0"/>
              <a:ea typeface="微软雅黑" charset="0"/>
              <a:cs typeface="微软雅黑" charset="0"/>
              <a:sym typeface="+mn-ea"/>
            </a:endParaRP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103" b="-1199"/>
          <a:stretch>
            <a:fillRect/>
          </a:stretch>
        </p:blipFill>
        <p:spPr bwMode="auto">
          <a:xfrm>
            <a:off x="4943106" y="1387959"/>
            <a:ext cx="6499641" cy="496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508148" y="6565523"/>
            <a:ext cx="3973830"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r>
              <a:rPr lang="zh-CN" altLang="en-US" sz="1000" dirty="0">
                <a:solidFill>
                  <a:schemeClr val="bg1">
                    <a:lumMod val="50000"/>
                  </a:schemeClr>
                </a:solidFill>
                <a:latin typeface="Arial" panose="020B0604020202020204" pitchFamily="34" charset="0"/>
                <a:cs typeface="Arial" panose="020B0604020202020204" pitchFamily="34" charset="0"/>
                <a:sym typeface="+mn-ea"/>
              </a:rPr>
              <a:t>资料来源 </a:t>
            </a:r>
            <a:r>
              <a:rPr lang="en-US" altLang="en-US" sz="1000" dirty="0">
                <a:solidFill>
                  <a:schemeClr val="bg1">
                    <a:lumMod val="50000"/>
                  </a:schemeClr>
                </a:solidFill>
                <a:latin typeface="Arial" panose="020B0604020202020204" pitchFamily="34" charset="0"/>
                <a:cs typeface="Arial" panose="020B0604020202020204" pitchFamily="34" charset="0"/>
              </a:rPr>
              <a:t>WHO. Breastfeeding counselling: a training course (1993)</a:t>
            </a:r>
          </a:p>
        </p:txBody>
      </p:sp>
      <p:sp>
        <p:nvSpPr>
          <p:cNvPr id="4" name="文本框 3"/>
          <p:cNvSpPr txBox="1"/>
          <p:nvPr/>
        </p:nvSpPr>
        <p:spPr>
          <a:xfrm>
            <a:off x="-327137" y="943461"/>
            <a:ext cx="4572000" cy="368300"/>
          </a:xfrm>
          <a:prstGeom prst="rect">
            <a:avLst/>
          </a:prstGeom>
          <a:noFill/>
        </p:spPr>
        <p:txBody>
          <a:bodyPr wrap="square">
            <a:spAutoFit/>
          </a:bodyPr>
          <a:lstStyle/>
          <a:p>
            <a:pPr algn="ct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图片练习</a:t>
            </a:r>
            <a:r>
              <a:rPr lang="en-US" altLang="zh-CN"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2</a:t>
            </a: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：你看到了什么？</a:t>
            </a:r>
            <a:endParaRPr lang="zh-CN" altLang="en-US" spc="300" dirty="0">
              <a:solidFill>
                <a:srgbClr val="28AAE1"/>
              </a:solidFill>
              <a:latin typeface="微软雅黑" panose="020B0503020204020204" pitchFamily="34" charset="-122"/>
              <a:ea typeface="微软雅黑" panose="020B0503020204020204" pitchFamily="34" charset="-122"/>
            </a:endParaRPr>
          </a:p>
        </p:txBody>
      </p:sp>
      <p:sp>
        <p:nvSpPr>
          <p:cNvPr id="7" name="灯片编号占位符 6"/>
          <p:cNvSpPr>
            <a:spLocks noGrp="1"/>
          </p:cNvSpPr>
          <p:nvPr>
            <p:ph type="sldNum" sz="quarter" idx="12"/>
          </p:nvPr>
        </p:nvSpPr>
        <p:spPr/>
        <p:txBody>
          <a:bodyPr/>
          <a:lstStyle/>
          <a:p>
            <a:fld id="{C19A3665-EC00-4665-BE35-61D9176EAF02}" type="slidenum">
              <a:rPr lang="zh-CN" altLang="en-US" smtClean="0"/>
              <a:t>11</a:t>
            </a:fld>
            <a:endParaRPr lang="zh-CN" altLang="en-US"/>
          </a:p>
        </p:txBody>
      </p:sp>
      <p:sp>
        <p:nvSpPr>
          <p:cNvPr id="9" name="矩形 8"/>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p:cNvSpPr txBox="1"/>
          <p:nvPr/>
        </p:nvSpPr>
        <p:spPr>
          <a:xfrm>
            <a:off x="299720" y="1388025"/>
            <a:ext cx="4036753" cy="4968409"/>
          </a:xfrm>
          <a:prstGeom prst="rect">
            <a:avLst/>
          </a:prstGeom>
          <a:noFill/>
        </p:spPr>
        <p:txBody>
          <a:bodyPr wrap="square" rtlCol="0" anchor="t">
            <a:noAutofit/>
          </a:bodyPr>
          <a:lstStyle/>
          <a:p>
            <a:pPr>
              <a:lnSpc>
                <a:spcPct val="130000"/>
              </a:lnSpc>
            </a:pPr>
            <a:r>
              <a:rPr lang="zh-CN" altLang="en-US" b="1" u="none" dirty="0">
                <a:solidFill>
                  <a:srgbClr val="000000"/>
                </a:solidFill>
                <a:latin typeface="微软雅黑" charset="0"/>
                <a:ea typeface="微软雅黑" charset="0"/>
                <a:cs typeface="微软雅黑" charset="0"/>
              </a:rPr>
              <a:t>参考答案</a:t>
            </a:r>
          </a:p>
          <a:p>
            <a:pPr>
              <a:lnSpc>
                <a:spcPct val="130000"/>
              </a:lnSpc>
            </a:pPr>
            <a:r>
              <a:rPr lang="zh-CN" b="0" u="none" dirty="0">
                <a:solidFill>
                  <a:srgbClr val="000000"/>
                </a:solidFill>
                <a:latin typeface="微软雅黑" charset="0"/>
                <a:ea typeface="微软雅黑" charset="0"/>
                <a:cs typeface="微软雅黑" charset="0"/>
              </a:rPr>
              <a:t>可以清楚看到</a:t>
            </a:r>
            <a:r>
              <a:rPr lang="zh-CN" altLang="en-US" b="0" u="none" dirty="0">
                <a:solidFill>
                  <a:srgbClr val="000000"/>
                </a:solidFill>
                <a:latin typeface="微软雅黑" charset="0"/>
                <a:ea typeface="微软雅黑" charset="0"/>
                <a:cs typeface="微软雅黑" charset="0"/>
              </a:rPr>
              <a:t>含接的几个</a:t>
            </a:r>
            <a:r>
              <a:rPr lang="zh-CN" b="0" u="none" dirty="0">
                <a:solidFill>
                  <a:srgbClr val="000000"/>
                </a:solidFill>
                <a:latin typeface="微软雅黑" charset="0"/>
                <a:ea typeface="微软雅黑" charset="0"/>
                <a:cs typeface="微软雅黑" charset="0"/>
              </a:rPr>
              <a:t>指征：</a:t>
            </a:r>
          </a:p>
          <a:p>
            <a:pPr>
              <a:lnSpc>
                <a:spcPct val="130000"/>
              </a:lnSpc>
            </a:pPr>
            <a:r>
              <a:rPr lang="en-US" altLang="zh-CN" b="0" u="none" dirty="0">
                <a:solidFill>
                  <a:srgbClr val="000000"/>
                </a:solidFill>
                <a:latin typeface="微软雅黑" charset="0"/>
                <a:ea typeface="微软雅黑" charset="0"/>
                <a:cs typeface="微软雅黑" charset="0"/>
              </a:rPr>
              <a:t>1. </a:t>
            </a:r>
            <a:r>
              <a:rPr lang="zh-CN" b="0" u="none" dirty="0">
                <a:solidFill>
                  <a:srgbClr val="000000"/>
                </a:solidFill>
                <a:latin typeface="微软雅黑" charset="0"/>
                <a:ea typeface="微软雅黑" charset="0"/>
                <a:cs typeface="微软雅黑" charset="0"/>
              </a:rPr>
              <a:t>宝宝靠近乳房，并面对着乳房</a:t>
            </a:r>
            <a:endParaRPr b="0" u="none" dirty="0">
              <a:solidFill>
                <a:srgbClr val="000000"/>
              </a:solidFill>
              <a:latin typeface="微软雅黑" charset="0"/>
              <a:ea typeface="微软雅黑" charset="0"/>
              <a:cs typeface="微软雅黑" charset="0"/>
            </a:endParaRPr>
          </a:p>
          <a:p>
            <a:pPr>
              <a:lnSpc>
                <a:spcPct val="130000"/>
              </a:lnSpc>
            </a:pPr>
            <a:r>
              <a:rPr lang="en-US" altLang="zh-CN" b="0" u="none" dirty="0">
                <a:solidFill>
                  <a:srgbClr val="000000"/>
                </a:solidFill>
                <a:latin typeface="微软雅黑" charset="0"/>
                <a:ea typeface="微软雅黑" charset="0"/>
                <a:cs typeface="微软雅黑" charset="0"/>
              </a:rPr>
              <a:t>2. </a:t>
            </a:r>
            <a:r>
              <a:rPr lang="zh-CN" b="0" u="none" dirty="0">
                <a:solidFill>
                  <a:srgbClr val="000000"/>
                </a:solidFill>
                <a:latin typeface="微软雅黑" charset="0"/>
                <a:ea typeface="微软雅黑" charset="0"/>
                <a:cs typeface="微软雅黑" charset="0"/>
              </a:rPr>
              <a:t>嘴张得很大</a:t>
            </a:r>
            <a:endParaRPr b="0" u="none" dirty="0">
              <a:solidFill>
                <a:srgbClr val="000000"/>
              </a:solidFill>
              <a:latin typeface="微软雅黑" charset="0"/>
              <a:ea typeface="微软雅黑" charset="0"/>
              <a:cs typeface="微软雅黑" charset="0"/>
            </a:endParaRPr>
          </a:p>
          <a:p>
            <a:pPr>
              <a:lnSpc>
                <a:spcPct val="130000"/>
              </a:lnSpc>
            </a:pPr>
            <a:r>
              <a:rPr lang="en-US" altLang="zh-CN" b="0" u="none" dirty="0">
                <a:solidFill>
                  <a:srgbClr val="000000"/>
                </a:solidFill>
                <a:latin typeface="微软雅黑" charset="0"/>
                <a:ea typeface="微软雅黑" charset="0"/>
                <a:cs typeface="微软雅黑" charset="0"/>
              </a:rPr>
              <a:t>3. </a:t>
            </a:r>
            <a:r>
              <a:rPr lang="zh-CN" b="0" u="none" dirty="0">
                <a:solidFill>
                  <a:srgbClr val="000000"/>
                </a:solidFill>
                <a:latin typeface="微软雅黑" charset="0"/>
                <a:ea typeface="微软雅黑" charset="0"/>
                <a:cs typeface="微软雅黑" charset="0"/>
              </a:rPr>
              <a:t>下唇外翻</a:t>
            </a:r>
            <a:endParaRPr b="0" u="none" dirty="0">
              <a:solidFill>
                <a:srgbClr val="000000"/>
              </a:solidFill>
              <a:latin typeface="微软雅黑" charset="0"/>
              <a:ea typeface="微软雅黑" charset="0"/>
              <a:cs typeface="微软雅黑" charset="0"/>
            </a:endParaRPr>
          </a:p>
          <a:p>
            <a:pPr>
              <a:lnSpc>
                <a:spcPct val="130000"/>
              </a:lnSpc>
            </a:pPr>
            <a:r>
              <a:rPr lang="en-US" altLang="zh-CN" b="0" u="none" dirty="0">
                <a:solidFill>
                  <a:srgbClr val="000000"/>
                </a:solidFill>
                <a:latin typeface="微软雅黑" charset="0"/>
                <a:ea typeface="微软雅黑" charset="0"/>
                <a:cs typeface="微软雅黑" charset="0"/>
              </a:rPr>
              <a:t>4.</a:t>
            </a:r>
            <a:r>
              <a:rPr lang="zh-CN" b="0" u="none" dirty="0">
                <a:solidFill>
                  <a:srgbClr val="000000"/>
                </a:solidFill>
                <a:latin typeface="微软雅黑" charset="0"/>
                <a:ea typeface="微软雅黑" charset="0"/>
                <a:cs typeface="微软雅黑" charset="0"/>
              </a:rPr>
              <a:t>下巴几乎贴着乳房</a:t>
            </a:r>
            <a:endParaRPr b="0" u="none" dirty="0">
              <a:solidFill>
                <a:srgbClr val="000000"/>
              </a:solidFill>
              <a:latin typeface="微软雅黑" charset="0"/>
              <a:ea typeface="微软雅黑" charset="0"/>
              <a:cs typeface="微软雅黑" charset="0"/>
            </a:endParaRPr>
          </a:p>
          <a:p>
            <a:pPr>
              <a:lnSpc>
                <a:spcPct val="130000"/>
              </a:lnSpc>
            </a:pPr>
            <a:r>
              <a:rPr lang="en-US" altLang="zh-CN" b="0" u="none" dirty="0">
                <a:solidFill>
                  <a:srgbClr val="000000"/>
                </a:solidFill>
                <a:latin typeface="微软雅黑" charset="0"/>
                <a:ea typeface="微软雅黑" charset="0"/>
                <a:cs typeface="微软雅黑" charset="0"/>
              </a:rPr>
              <a:t>5. </a:t>
            </a:r>
            <a:r>
              <a:rPr lang="zh-CN" b="0" u="none" dirty="0">
                <a:solidFill>
                  <a:srgbClr val="000000"/>
                </a:solidFill>
                <a:latin typeface="微软雅黑" charset="0"/>
                <a:ea typeface="微软雅黑" charset="0"/>
                <a:cs typeface="微软雅黑" charset="0"/>
              </a:rPr>
              <a:t>脸蛋是圆的</a:t>
            </a:r>
            <a:endParaRPr b="0" u="none" dirty="0">
              <a:solidFill>
                <a:srgbClr val="000000"/>
              </a:solidFill>
              <a:latin typeface="微软雅黑" charset="0"/>
              <a:ea typeface="微软雅黑" charset="0"/>
              <a:cs typeface="微软雅黑" charset="0"/>
            </a:endParaRPr>
          </a:p>
          <a:p>
            <a:pPr>
              <a:lnSpc>
                <a:spcPct val="130000"/>
              </a:lnSpc>
            </a:pPr>
            <a:r>
              <a:rPr lang="en-US" altLang="zh-CN" b="0" u="none" dirty="0">
                <a:solidFill>
                  <a:srgbClr val="000000"/>
                </a:solidFill>
                <a:latin typeface="微软雅黑" charset="0"/>
                <a:ea typeface="微软雅黑" charset="0"/>
                <a:cs typeface="微软雅黑" charset="0"/>
              </a:rPr>
              <a:t>6. </a:t>
            </a:r>
            <a:r>
              <a:rPr lang="zh-CN" b="0" u="none" dirty="0">
                <a:solidFill>
                  <a:srgbClr val="000000"/>
                </a:solidFill>
                <a:latin typeface="微软雅黑" charset="0"/>
                <a:ea typeface="微软雅黑" charset="0"/>
                <a:cs typeface="微软雅黑" charset="0"/>
              </a:rPr>
              <a:t>嘴巴上方的乳晕露出的比下方多</a:t>
            </a:r>
          </a:p>
          <a:p>
            <a:pPr>
              <a:lnSpc>
                <a:spcPct val="130000"/>
              </a:lnSpc>
            </a:pPr>
            <a:r>
              <a:rPr lang="zh-CN" altLang="en-US" dirty="0">
                <a:solidFill>
                  <a:srgbClr val="000000"/>
                </a:solidFill>
                <a:latin typeface="微软雅黑" charset="0"/>
                <a:ea typeface="微软雅黑" charset="0"/>
                <a:cs typeface="微软雅黑" charset="0"/>
              </a:rPr>
              <a:t>因此，以上</a:t>
            </a:r>
            <a:r>
              <a:rPr lang="zh-CN" b="0" u="none" dirty="0">
                <a:solidFill>
                  <a:srgbClr val="000000"/>
                </a:solidFill>
                <a:latin typeface="微软雅黑" charset="0"/>
                <a:ea typeface="微软雅黑" charset="0"/>
                <a:cs typeface="微软雅黑" charset="0"/>
              </a:rPr>
              <a:t>指征说明含接良好</a:t>
            </a:r>
            <a:r>
              <a:rPr lang="zh-CN" altLang="en-US" b="0" u="none" dirty="0">
                <a:solidFill>
                  <a:srgbClr val="000000"/>
                </a:solidFill>
                <a:latin typeface="微软雅黑" charset="0"/>
                <a:ea typeface="微软雅黑" charset="0"/>
                <a:cs typeface="微软雅黑" charset="0"/>
              </a:rPr>
              <a:t>。</a:t>
            </a:r>
            <a:endParaRPr lang="zh-CN" b="0" u="none" dirty="0">
              <a:solidFill>
                <a:srgbClr val="000000"/>
              </a:solidFill>
              <a:latin typeface="微软雅黑" charset="0"/>
              <a:ea typeface="微软雅黑" charset="0"/>
              <a:cs typeface="微软雅黑" charset="0"/>
            </a:endParaRPr>
          </a:p>
          <a:p>
            <a:pPr>
              <a:lnSpc>
                <a:spcPct val="130000"/>
              </a:lnSpc>
            </a:pPr>
            <a:r>
              <a:rPr lang="zh-CN" altLang="en-US" b="0" u="none" dirty="0">
                <a:solidFill>
                  <a:srgbClr val="000000"/>
                </a:solidFill>
                <a:latin typeface="微软雅黑" charset="0"/>
                <a:ea typeface="微软雅黑" charset="0"/>
                <a:cs typeface="微软雅黑" charset="0"/>
              </a:rPr>
              <a:t>此外，没有看到</a:t>
            </a:r>
            <a:r>
              <a:rPr lang="zh-CN" b="0" u="none" dirty="0">
                <a:solidFill>
                  <a:srgbClr val="000000"/>
                </a:solidFill>
                <a:latin typeface="微软雅黑" charset="0"/>
                <a:ea typeface="微软雅黑" charset="0"/>
                <a:cs typeface="微软雅黑" charset="0"/>
              </a:rPr>
              <a:t>母亲手托乳房</a:t>
            </a:r>
            <a:r>
              <a:rPr lang="zh-CN" altLang="en-US" b="0" u="none" dirty="0">
                <a:solidFill>
                  <a:srgbClr val="000000"/>
                </a:solidFill>
                <a:latin typeface="微软雅黑" charset="0"/>
                <a:ea typeface="微软雅黑" charset="0"/>
                <a:cs typeface="微软雅黑" charset="0"/>
              </a:rPr>
              <a:t>；</a:t>
            </a:r>
            <a:r>
              <a:rPr lang="zh-CN" b="0" u="none" dirty="0">
                <a:solidFill>
                  <a:srgbClr val="000000"/>
                </a:solidFill>
                <a:latin typeface="微软雅黑" charset="0"/>
                <a:ea typeface="微软雅黑" charset="0"/>
                <a:cs typeface="微软雅黑" charset="0"/>
              </a:rPr>
              <a:t>宝宝</a:t>
            </a:r>
            <a:r>
              <a:rPr lang="zh-CN" altLang="en-US" b="0" u="none" dirty="0">
                <a:solidFill>
                  <a:srgbClr val="000000"/>
                </a:solidFill>
                <a:latin typeface="微软雅黑" charset="0"/>
                <a:ea typeface="微软雅黑" charset="0"/>
                <a:cs typeface="微软雅黑" charset="0"/>
              </a:rPr>
              <a:t>鼻孔通畅、</a:t>
            </a:r>
            <a:r>
              <a:rPr lang="zh-CN" b="0" u="none" dirty="0">
                <a:solidFill>
                  <a:srgbClr val="000000"/>
                </a:solidFill>
                <a:latin typeface="微软雅黑" charset="0"/>
                <a:ea typeface="微软雅黑" charset="0"/>
                <a:cs typeface="微软雅黑" charset="0"/>
              </a:rPr>
              <a:t>呼吸</a:t>
            </a:r>
            <a:r>
              <a:rPr lang="zh-CN" altLang="en-US" b="0" u="none" dirty="0">
                <a:solidFill>
                  <a:srgbClr val="000000"/>
                </a:solidFill>
                <a:latin typeface="微软雅黑" charset="0"/>
                <a:ea typeface="微软雅黑" charset="0"/>
                <a:cs typeface="微软雅黑" charset="0"/>
              </a:rPr>
              <a:t>顺畅。</a:t>
            </a:r>
          </a:p>
        </p:txBody>
      </p:sp>
      <p:sp>
        <p:nvSpPr>
          <p:cNvPr id="10" name="文本框 9"/>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第二节 母乳喂养</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母乳喂养技巧练习</a:t>
            </a:r>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685" t="3121" b="-273"/>
          <a:stretch>
            <a:fillRect/>
          </a:stretch>
        </p:blipFill>
        <p:spPr bwMode="auto">
          <a:xfrm>
            <a:off x="4668871" y="1500161"/>
            <a:ext cx="6870199" cy="469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371743" y="6446269"/>
            <a:ext cx="3973830"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r>
              <a:rPr lang="zh-CN" altLang="en-US" sz="1000" dirty="0">
                <a:solidFill>
                  <a:schemeClr val="bg1">
                    <a:lumMod val="50000"/>
                  </a:schemeClr>
                </a:solidFill>
                <a:latin typeface="Arial" panose="020B0604020202020204" pitchFamily="34" charset="0"/>
                <a:cs typeface="Arial" panose="020B0604020202020204" pitchFamily="34" charset="0"/>
                <a:sym typeface="+mn-ea"/>
              </a:rPr>
              <a:t>资料来源 </a:t>
            </a:r>
            <a:r>
              <a:rPr lang="en-US" altLang="en-US" sz="1000" dirty="0">
                <a:solidFill>
                  <a:schemeClr val="bg1">
                    <a:lumMod val="50000"/>
                  </a:schemeClr>
                </a:solidFill>
                <a:latin typeface="Arial" panose="020B0604020202020204" pitchFamily="34" charset="0"/>
                <a:cs typeface="Arial" panose="020B0604020202020204" pitchFamily="34" charset="0"/>
              </a:rPr>
              <a:t>WHO. Breastfeeding counselling: a training course (1993)</a:t>
            </a:r>
          </a:p>
        </p:txBody>
      </p:sp>
      <p:sp>
        <p:nvSpPr>
          <p:cNvPr id="4" name="文本框 3"/>
          <p:cNvSpPr txBox="1"/>
          <p:nvPr/>
        </p:nvSpPr>
        <p:spPr>
          <a:xfrm>
            <a:off x="-303890" y="943461"/>
            <a:ext cx="4572000" cy="368300"/>
          </a:xfrm>
          <a:prstGeom prst="rect">
            <a:avLst/>
          </a:prstGeom>
          <a:noFill/>
        </p:spPr>
        <p:txBody>
          <a:bodyPr wrap="square">
            <a:spAutoFit/>
          </a:bodyPr>
          <a:lstStyle/>
          <a:p>
            <a:pPr algn="ct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图片练习</a:t>
            </a:r>
            <a:r>
              <a:rPr lang="en-US" altLang="zh-CN"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3</a:t>
            </a: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：你看到了什么？</a:t>
            </a:r>
            <a:endParaRPr lang="zh-CN" altLang="en-US" spc="300" dirty="0">
              <a:solidFill>
                <a:srgbClr val="28AAE1"/>
              </a:solidFill>
              <a:latin typeface="微软雅黑" panose="020B0503020204020204" pitchFamily="34" charset="-122"/>
              <a:ea typeface="微软雅黑" panose="020B0503020204020204" pitchFamily="34" charset="-122"/>
            </a:endParaRPr>
          </a:p>
        </p:txBody>
      </p:sp>
      <p:sp>
        <p:nvSpPr>
          <p:cNvPr id="8" name="灯片编号占位符 7"/>
          <p:cNvSpPr>
            <a:spLocks noGrp="1"/>
          </p:cNvSpPr>
          <p:nvPr>
            <p:ph type="sldNum" sz="quarter" idx="12"/>
          </p:nvPr>
        </p:nvSpPr>
        <p:spPr/>
        <p:txBody>
          <a:bodyPr/>
          <a:lstStyle/>
          <a:p>
            <a:fld id="{C19A3665-EC00-4665-BE35-61D9176EAF02}" type="slidenum">
              <a:rPr lang="zh-CN" altLang="en-US" smtClean="0"/>
              <a:t>12</a:t>
            </a:fld>
            <a:endParaRPr lang="zh-CN" altLang="en-US"/>
          </a:p>
        </p:txBody>
      </p:sp>
      <p:sp>
        <p:nvSpPr>
          <p:cNvPr id="9" name="矩形 8"/>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第二节 母乳喂养</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母乳喂养技巧练习</a:t>
            </a:r>
          </a:p>
        </p:txBody>
      </p:sp>
      <p:sp>
        <p:nvSpPr>
          <p:cNvPr id="10" name="文本框 9"/>
          <p:cNvSpPr txBox="1"/>
          <p:nvPr/>
        </p:nvSpPr>
        <p:spPr>
          <a:xfrm>
            <a:off x="299720" y="1574800"/>
            <a:ext cx="3776133" cy="3194050"/>
          </a:xfrm>
          <a:prstGeom prst="rect">
            <a:avLst/>
          </a:prstGeom>
          <a:noFill/>
        </p:spPr>
        <p:txBody>
          <a:bodyPr wrap="square" rtlCol="0" anchor="t">
            <a:noAutofit/>
          </a:bodyPr>
          <a:lstStyle/>
          <a:p>
            <a:pPr indent="0">
              <a:lnSpc>
                <a:spcPct val="130000"/>
              </a:lnSpc>
              <a:buNone/>
            </a:pPr>
            <a:r>
              <a:rPr lang="zh-CN" altLang="en-US" sz="2000">
                <a:solidFill>
                  <a:srgbClr val="000000"/>
                </a:solidFill>
                <a:latin typeface="微软雅黑" charset="0"/>
                <a:ea typeface="微软雅黑" charset="0"/>
                <a:cs typeface="微软雅黑" charset="0"/>
                <a:sym typeface="+mn-ea"/>
              </a:rPr>
              <a:t>识别这张图片上的母乳喂养姿势和含接的特点，并评价。</a:t>
            </a:r>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685" t="3121" b="-273"/>
          <a:stretch>
            <a:fillRect/>
          </a:stretch>
        </p:blipFill>
        <p:spPr bwMode="auto">
          <a:xfrm>
            <a:off x="4834460" y="1500161"/>
            <a:ext cx="6870199" cy="469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371743" y="6446269"/>
            <a:ext cx="3973830"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r>
              <a:rPr lang="zh-CN" altLang="en-US" sz="1000" dirty="0">
                <a:solidFill>
                  <a:schemeClr val="bg1">
                    <a:lumMod val="50000"/>
                  </a:schemeClr>
                </a:solidFill>
                <a:latin typeface="Arial" panose="020B0604020202020204" pitchFamily="34" charset="0"/>
                <a:cs typeface="Arial" panose="020B0604020202020204" pitchFamily="34" charset="0"/>
                <a:sym typeface="+mn-ea"/>
              </a:rPr>
              <a:t>资料来源 </a:t>
            </a:r>
            <a:r>
              <a:rPr lang="en-US" altLang="en-US" sz="1000" dirty="0">
                <a:solidFill>
                  <a:schemeClr val="bg1">
                    <a:lumMod val="50000"/>
                  </a:schemeClr>
                </a:solidFill>
                <a:latin typeface="Arial" panose="020B0604020202020204" pitchFamily="34" charset="0"/>
                <a:cs typeface="Arial" panose="020B0604020202020204" pitchFamily="34" charset="0"/>
              </a:rPr>
              <a:t>WHO. Breastfeeding counselling: a training course (1993)</a:t>
            </a:r>
          </a:p>
        </p:txBody>
      </p:sp>
      <p:sp>
        <p:nvSpPr>
          <p:cNvPr id="4" name="文本框 3"/>
          <p:cNvSpPr txBox="1"/>
          <p:nvPr/>
        </p:nvSpPr>
        <p:spPr>
          <a:xfrm>
            <a:off x="-303890" y="967478"/>
            <a:ext cx="4572000" cy="420370"/>
          </a:xfrm>
          <a:prstGeom prst="rect">
            <a:avLst/>
          </a:prstGeom>
          <a:noFill/>
        </p:spPr>
        <p:txBody>
          <a:bodyPr wrap="square">
            <a:noAutofit/>
          </a:bodyPr>
          <a:lstStyle/>
          <a:p>
            <a:pPr algn="ct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图片练习</a:t>
            </a:r>
            <a:r>
              <a:rPr lang="en-US" altLang="zh-CN"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3</a:t>
            </a: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：你看到了什么？</a:t>
            </a:r>
            <a:endParaRPr lang="zh-CN" altLang="en-US" spc="300" dirty="0">
              <a:solidFill>
                <a:srgbClr val="28AAE1"/>
              </a:solidFill>
              <a:latin typeface="微软雅黑" panose="020B0503020204020204" pitchFamily="34" charset="-122"/>
              <a:ea typeface="微软雅黑" panose="020B0503020204020204" pitchFamily="34" charset="-122"/>
            </a:endParaRPr>
          </a:p>
        </p:txBody>
      </p:sp>
      <p:sp>
        <p:nvSpPr>
          <p:cNvPr id="8" name="灯片编号占位符 7"/>
          <p:cNvSpPr>
            <a:spLocks noGrp="1"/>
          </p:cNvSpPr>
          <p:nvPr>
            <p:ph type="sldNum" sz="quarter" idx="12"/>
          </p:nvPr>
        </p:nvSpPr>
        <p:spPr/>
        <p:txBody>
          <a:bodyPr/>
          <a:lstStyle/>
          <a:p>
            <a:fld id="{C19A3665-EC00-4665-BE35-61D9176EAF02}" type="slidenum">
              <a:rPr lang="zh-CN" altLang="en-US" smtClean="0"/>
              <a:t>13</a:t>
            </a:fld>
            <a:endParaRPr lang="zh-CN" altLang="en-US"/>
          </a:p>
        </p:txBody>
      </p:sp>
      <p:sp>
        <p:nvSpPr>
          <p:cNvPr id="9" name="矩形 8"/>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p:cNvSpPr txBox="1"/>
          <p:nvPr/>
        </p:nvSpPr>
        <p:spPr>
          <a:xfrm>
            <a:off x="299720" y="1387848"/>
            <a:ext cx="4572000" cy="4968587"/>
          </a:xfrm>
          <a:prstGeom prst="rect">
            <a:avLst/>
          </a:prstGeom>
          <a:noFill/>
        </p:spPr>
        <p:txBody>
          <a:bodyPr wrap="square" rtlCol="0" anchor="t">
            <a:noAutofit/>
          </a:bodyPr>
          <a:lstStyle/>
          <a:p>
            <a:pPr>
              <a:lnSpc>
                <a:spcPct val="130000"/>
              </a:lnSpc>
            </a:pPr>
            <a:r>
              <a:rPr lang="zh-CN" altLang="en-US" b="1" u="none" dirty="0">
                <a:solidFill>
                  <a:srgbClr val="000000"/>
                </a:solidFill>
                <a:latin typeface="微软雅黑" charset="0"/>
                <a:ea typeface="微软雅黑" charset="0"/>
                <a:cs typeface="微软雅黑" charset="0"/>
              </a:rPr>
              <a:t>参考答案</a:t>
            </a:r>
            <a:endParaRPr lang="zh-CN" b="0" u="none" dirty="0">
              <a:solidFill>
                <a:srgbClr val="000000"/>
              </a:solidFill>
              <a:latin typeface="微软雅黑" charset="0"/>
              <a:ea typeface="微软雅黑" charset="0"/>
              <a:cs typeface="微软雅黑" charset="0"/>
            </a:endParaRPr>
          </a:p>
          <a:p>
            <a:pPr>
              <a:lnSpc>
                <a:spcPct val="130000"/>
              </a:lnSpc>
            </a:pPr>
            <a:r>
              <a:rPr lang="en-US" altLang="zh-CN" b="0" u="none" dirty="0">
                <a:solidFill>
                  <a:srgbClr val="000000"/>
                </a:solidFill>
                <a:latin typeface="微软雅黑" charset="0"/>
                <a:ea typeface="微软雅黑" charset="0"/>
                <a:cs typeface="微软雅黑" charset="0"/>
              </a:rPr>
              <a:t>1 </a:t>
            </a:r>
            <a:r>
              <a:rPr lang="zh-CN" b="0" u="none" dirty="0">
                <a:solidFill>
                  <a:srgbClr val="000000"/>
                </a:solidFill>
                <a:latin typeface="微软雅黑" charset="0"/>
                <a:ea typeface="微软雅黑" charset="0"/>
                <a:cs typeface="微软雅黑" charset="0"/>
              </a:rPr>
              <a:t>妈妈放松舒适</a:t>
            </a:r>
            <a:endParaRPr b="0" u="none" dirty="0">
              <a:solidFill>
                <a:srgbClr val="000000"/>
              </a:solidFill>
              <a:latin typeface="微软雅黑" charset="0"/>
              <a:ea typeface="微软雅黑" charset="0"/>
              <a:cs typeface="微软雅黑" charset="0"/>
            </a:endParaRPr>
          </a:p>
          <a:p>
            <a:pPr>
              <a:lnSpc>
                <a:spcPct val="130000"/>
              </a:lnSpc>
            </a:pPr>
            <a:r>
              <a:rPr lang="en-US" altLang="zh-CN" b="0" u="none" dirty="0">
                <a:solidFill>
                  <a:srgbClr val="000000"/>
                </a:solidFill>
                <a:latin typeface="微软雅黑" charset="0"/>
                <a:ea typeface="微软雅黑" charset="0"/>
                <a:cs typeface="微软雅黑" charset="0"/>
              </a:rPr>
              <a:t>2 </a:t>
            </a:r>
            <a:r>
              <a:rPr lang="zh-CN" b="0" u="none" dirty="0">
                <a:solidFill>
                  <a:srgbClr val="000000"/>
                </a:solidFill>
                <a:latin typeface="微软雅黑" charset="0"/>
                <a:ea typeface="微软雅黑" charset="0"/>
                <a:cs typeface="微软雅黑" charset="0"/>
              </a:rPr>
              <a:t>婴儿的头和身体在一条直线上</a:t>
            </a:r>
            <a:endParaRPr b="0" u="none" dirty="0">
              <a:solidFill>
                <a:srgbClr val="000000"/>
              </a:solidFill>
              <a:latin typeface="微软雅黑" charset="0"/>
              <a:ea typeface="微软雅黑" charset="0"/>
              <a:cs typeface="微软雅黑" charset="0"/>
            </a:endParaRPr>
          </a:p>
          <a:p>
            <a:pPr>
              <a:lnSpc>
                <a:spcPct val="130000"/>
              </a:lnSpc>
            </a:pPr>
            <a:r>
              <a:rPr lang="en-US" altLang="zh-CN" b="0" u="none" dirty="0">
                <a:solidFill>
                  <a:srgbClr val="000000"/>
                </a:solidFill>
                <a:latin typeface="微软雅黑" charset="0"/>
                <a:ea typeface="微软雅黑" charset="0"/>
                <a:cs typeface="微软雅黑" charset="0"/>
              </a:rPr>
              <a:t>3 </a:t>
            </a:r>
            <a:r>
              <a:rPr lang="zh-CN" b="0" u="none" dirty="0">
                <a:solidFill>
                  <a:srgbClr val="000000"/>
                </a:solidFill>
                <a:latin typeface="微软雅黑" charset="0"/>
                <a:ea typeface="微软雅黑" charset="0"/>
                <a:cs typeface="微软雅黑" charset="0"/>
              </a:rPr>
              <a:t>婴儿的身体靠近和面对乳房</a:t>
            </a:r>
            <a:endParaRPr b="0" u="none" dirty="0">
              <a:solidFill>
                <a:srgbClr val="000000"/>
              </a:solidFill>
              <a:latin typeface="微软雅黑" charset="0"/>
              <a:ea typeface="微软雅黑" charset="0"/>
              <a:cs typeface="微软雅黑" charset="0"/>
            </a:endParaRPr>
          </a:p>
          <a:p>
            <a:pPr>
              <a:lnSpc>
                <a:spcPct val="130000"/>
              </a:lnSpc>
            </a:pPr>
            <a:r>
              <a:rPr lang="en-US" altLang="zh-CN" b="0" u="none" dirty="0">
                <a:solidFill>
                  <a:srgbClr val="000000"/>
                </a:solidFill>
                <a:latin typeface="微软雅黑" charset="0"/>
                <a:ea typeface="微软雅黑" charset="0"/>
                <a:cs typeface="微软雅黑" charset="0"/>
              </a:rPr>
              <a:t>4 </a:t>
            </a:r>
            <a:r>
              <a:rPr lang="zh-CN" b="0" u="none" dirty="0">
                <a:solidFill>
                  <a:srgbClr val="000000"/>
                </a:solidFill>
                <a:latin typeface="微软雅黑" charset="0"/>
                <a:ea typeface="微软雅黑" charset="0"/>
                <a:cs typeface="微软雅黑" charset="0"/>
              </a:rPr>
              <a:t>婴儿下巴紧贴乳房</a:t>
            </a:r>
            <a:endParaRPr b="0" u="none" dirty="0">
              <a:solidFill>
                <a:srgbClr val="000000"/>
              </a:solidFill>
              <a:latin typeface="微软雅黑" charset="0"/>
              <a:ea typeface="微软雅黑" charset="0"/>
              <a:cs typeface="微软雅黑" charset="0"/>
            </a:endParaRPr>
          </a:p>
          <a:p>
            <a:pPr>
              <a:lnSpc>
                <a:spcPct val="130000"/>
              </a:lnSpc>
            </a:pPr>
            <a:r>
              <a:rPr lang="en-US" altLang="zh-CN" b="0" u="none" dirty="0">
                <a:solidFill>
                  <a:srgbClr val="000000"/>
                </a:solidFill>
                <a:latin typeface="微软雅黑" charset="0"/>
                <a:ea typeface="微软雅黑" charset="0"/>
                <a:cs typeface="微软雅黑" charset="0"/>
              </a:rPr>
              <a:t>5 </a:t>
            </a:r>
            <a:r>
              <a:rPr lang="zh-CN" b="0" u="none" dirty="0">
                <a:solidFill>
                  <a:srgbClr val="000000"/>
                </a:solidFill>
                <a:latin typeface="微软雅黑" charset="0"/>
                <a:ea typeface="微软雅黑" charset="0"/>
                <a:cs typeface="微软雅黑" charset="0"/>
              </a:rPr>
              <a:t>婴儿的屁股得到支撑</a:t>
            </a:r>
            <a:endParaRPr b="0" u="none" dirty="0">
              <a:solidFill>
                <a:srgbClr val="000000"/>
              </a:solidFill>
              <a:latin typeface="微软雅黑" charset="0"/>
              <a:ea typeface="微软雅黑" charset="0"/>
              <a:cs typeface="微软雅黑" charset="0"/>
            </a:endParaRPr>
          </a:p>
          <a:p>
            <a:pPr>
              <a:lnSpc>
                <a:spcPct val="130000"/>
              </a:lnSpc>
            </a:pPr>
            <a:r>
              <a:rPr lang="en-US" altLang="zh-CN" b="0" u="none" dirty="0">
                <a:solidFill>
                  <a:srgbClr val="000000"/>
                </a:solidFill>
                <a:latin typeface="微软雅黑" charset="0"/>
                <a:ea typeface="微软雅黑" charset="0"/>
                <a:cs typeface="微软雅黑" charset="0"/>
              </a:rPr>
              <a:t>6 </a:t>
            </a:r>
            <a:r>
              <a:rPr lang="zh-CN" b="0" u="none" dirty="0">
                <a:solidFill>
                  <a:srgbClr val="000000"/>
                </a:solidFill>
                <a:latin typeface="微软雅黑" charset="0"/>
                <a:ea typeface="微软雅黑" charset="0"/>
                <a:cs typeface="微软雅黑" charset="0"/>
              </a:rPr>
              <a:t>嘴张开</a:t>
            </a:r>
            <a:endParaRPr b="0" u="none" dirty="0">
              <a:solidFill>
                <a:srgbClr val="000000"/>
              </a:solidFill>
              <a:latin typeface="微软雅黑" charset="0"/>
              <a:ea typeface="微软雅黑" charset="0"/>
              <a:cs typeface="微软雅黑" charset="0"/>
            </a:endParaRPr>
          </a:p>
          <a:p>
            <a:pPr>
              <a:lnSpc>
                <a:spcPct val="130000"/>
              </a:lnSpc>
            </a:pPr>
            <a:r>
              <a:rPr lang="en-US" altLang="zh-CN" b="0" u="none" dirty="0">
                <a:solidFill>
                  <a:srgbClr val="000000"/>
                </a:solidFill>
                <a:latin typeface="微软雅黑" charset="0"/>
                <a:ea typeface="微软雅黑" charset="0"/>
                <a:cs typeface="微软雅黑" charset="0"/>
              </a:rPr>
              <a:t>7 </a:t>
            </a:r>
            <a:r>
              <a:rPr lang="zh-CN" b="0" u="none" dirty="0">
                <a:solidFill>
                  <a:srgbClr val="000000"/>
                </a:solidFill>
                <a:latin typeface="微软雅黑" charset="0"/>
                <a:ea typeface="微软雅黑" charset="0"/>
                <a:cs typeface="微软雅黑" charset="0"/>
              </a:rPr>
              <a:t>脸颊圆</a:t>
            </a:r>
            <a:endParaRPr b="0" u="none" dirty="0">
              <a:solidFill>
                <a:srgbClr val="000000"/>
              </a:solidFill>
              <a:latin typeface="微软雅黑" charset="0"/>
              <a:ea typeface="微软雅黑" charset="0"/>
              <a:cs typeface="微软雅黑" charset="0"/>
            </a:endParaRPr>
          </a:p>
          <a:p>
            <a:pPr>
              <a:lnSpc>
                <a:spcPct val="130000"/>
              </a:lnSpc>
            </a:pPr>
            <a:r>
              <a:rPr lang="en-US" altLang="zh-CN" dirty="0">
                <a:solidFill>
                  <a:srgbClr val="000000"/>
                </a:solidFill>
                <a:latin typeface="微软雅黑" charset="0"/>
                <a:ea typeface="微软雅黑" charset="0"/>
                <a:cs typeface="微软雅黑" charset="0"/>
              </a:rPr>
              <a:t>8</a:t>
            </a:r>
            <a:r>
              <a:rPr lang="zh-CN" b="0" u="none" dirty="0">
                <a:solidFill>
                  <a:srgbClr val="000000"/>
                </a:solidFill>
                <a:latin typeface="微软雅黑" charset="0"/>
                <a:ea typeface="微软雅黑" charset="0"/>
                <a:cs typeface="微软雅黑" charset="0"/>
              </a:rPr>
              <a:t> </a:t>
            </a:r>
            <a:r>
              <a:rPr lang="zh-CN" altLang="en-US" b="0" u="none" dirty="0">
                <a:solidFill>
                  <a:srgbClr val="000000"/>
                </a:solidFill>
                <a:latin typeface="微软雅黑" charset="0"/>
                <a:ea typeface="微软雅黑" charset="0"/>
                <a:cs typeface="微软雅黑" charset="0"/>
              </a:rPr>
              <a:t>母乳喂养</a:t>
            </a:r>
            <a:r>
              <a:rPr lang="zh-CN" b="0" u="none" dirty="0">
                <a:solidFill>
                  <a:srgbClr val="000000"/>
                </a:solidFill>
                <a:latin typeface="微软雅黑" charset="0"/>
                <a:ea typeface="微软雅黑" charset="0"/>
                <a:cs typeface="微软雅黑" charset="0"/>
              </a:rPr>
              <a:t>姿势</a:t>
            </a:r>
            <a:r>
              <a:rPr lang="zh-CN" altLang="en-US" b="0" u="none" dirty="0">
                <a:solidFill>
                  <a:srgbClr val="000000"/>
                </a:solidFill>
                <a:latin typeface="微软雅黑" charset="0"/>
                <a:ea typeface="微软雅黑" charset="0"/>
                <a:cs typeface="微软雅黑" charset="0"/>
              </a:rPr>
              <a:t>和</a:t>
            </a:r>
            <a:r>
              <a:rPr lang="zh-CN" b="0" u="none" dirty="0">
                <a:solidFill>
                  <a:srgbClr val="000000"/>
                </a:solidFill>
                <a:latin typeface="微软雅黑" charset="0"/>
                <a:ea typeface="微软雅黑" charset="0"/>
                <a:cs typeface="微软雅黑" charset="0"/>
              </a:rPr>
              <a:t>含接</a:t>
            </a:r>
            <a:r>
              <a:rPr lang="zh-CN" altLang="en-US" b="0" u="none" dirty="0">
                <a:solidFill>
                  <a:srgbClr val="000000"/>
                </a:solidFill>
                <a:latin typeface="微软雅黑" charset="0"/>
                <a:ea typeface="微软雅黑" charset="0"/>
                <a:cs typeface="微软雅黑" charset="0"/>
              </a:rPr>
              <a:t>都很</a:t>
            </a:r>
            <a:r>
              <a:rPr lang="zh-CN" b="0" u="none" dirty="0">
                <a:solidFill>
                  <a:srgbClr val="000000"/>
                </a:solidFill>
                <a:latin typeface="微软雅黑" charset="0"/>
                <a:ea typeface="微软雅黑" charset="0"/>
                <a:cs typeface="微软雅黑" charset="0"/>
              </a:rPr>
              <a:t>好。</a:t>
            </a:r>
          </a:p>
          <a:p>
            <a:pPr>
              <a:lnSpc>
                <a:spcPct val="130000"/>
              </a:lnSpc>
            </a:pPr>
            <a:r>
              <a:rPr lang="en-US" altLang="zh-CN" b="0" u="none" dirty="0">
                <a:solidFill>
                  <a:srgbClr val="000000"/>
                </a:solidFill>
                <a:latin typeface="微软雅黑" charset="0"/>
                <a:ea typeface="微软雅黑" charset="0"/>
                <a:cs typeface="微软雅黑" charset="0"/>
              </a:rPr>
              <a:t>9 </a:t>
            </a:r>
            <a:r>
              <a:rPr lang="zh-CN" b="0" u="none" dirty="0">
                <a:solidFill>
                  <a:srgbClr val="000000"/>
                </a:solidFill>
                <a:latin typeface="微软雅黑" charset="0"/>
                <a:ea typeface="微软雅黑" charset="0"/>
                <a:cs typeface="微软雅黑" charset="0"/>
              </a:rPr>
              <a:t>婴儿的嘴</a:t>
            </a:r>
            <a:r>
              <a:rPr lang="zh-CN" altLang="en-US" b="0" u="none" dirty="0">
                <a:solidFill>
                  <a:srgbClr val="000000"/>
                </a:solidFill>
                <a:latin typeface="微软雅黑" charset="0"/>
                <a:ea typeface="微软雅黑" charset="0"/>
                <a:cs typeface="微软雅黑" charset="0"/>
              </a:rPr>
              <a:t>贴紧</a:t>
            </a:r>
            <a:r>
              <a:rPr lang="zh-CN" b="0" u="none" dirty="0">
                <a:solidFill>
                  <a:srgbClr val="000000"/>
                </a:solidFill>
                <a:latin typeface="微软雅黑" charset="0"/>
                <a:ea typeface="微软雅黑" charset="0"/>
                <a:cs typeface="微软雅黑" charset="0"/>
              </a:rPr>
              <a:t>母亲乳房，因此很难看到婴儿的嘴。</a:t>
            </a:r>
          </a:p>
          <a:p>
            <a:pPr>
              <a:lnSpc>
                <a:spcPct val="130000"/>
              </a:lnSpc>
            </a:pPr>
            <a:r>
              <a:rPr lang="en-US" altLang="zh-CN" dirty="0">
                <a:solidFill>
                  <a:srgbClr val="000000"/>
                </a:solidFill>
                <a:latin typeface="微软雅黑" charset="0"/>
                <a:ea typeface="微软雅黑" charset="0"/>
                <a:cs typeface="微软雅黑" charset="0"/>
              </a:rPr>
              <a:t>10</a:t>
            </a:r>
            <a:r>
              <a:rPr lang="zh-CN" altLang="zh-CN" dirty="0">
                <a:solidFill>
                  <a:srgbClr val="000000"/>
                </a:solidFill>
                <a:latin typeface="微软雅黑" charset="0"/>
                <a:ea typeface="微软雅黑" charset="0"/>
                <a:cs typeface="微软雅黑" charset="0"/>
              </a:rPr>
              <a:t> </a:t>
            </a:r>
            <a:r>
              <a:rPr lang="zh-CN" b="0" u="none" dirty="0">
                <a:solidFill>
                  <a:srgbClr val="000000"/>
                </a:solidFill>
                <a:latin typeface="微软雅黑" charset="0"/>
                <a:ea typeface="微软雅黑" charset="0"/>
                <a:cs typeface="微软雅黑" charset="0"/>
              </a:rPr>
              <a:t>母亲乳房小，</a:t>
            </a:r>
            <a:r>
              <a:rPr lang="zh-CN" altLang="en-US" b="0" u="none" dirty="0">
                <a:solidFill>
                  <a:srgbClr val="000000"/>
                </a:solidFill>
                <a:latin typeface="微软雅黑" charset="0"/>
                <a:ea typeface="微软雅黑" charset="0"/>
                <a:cs typeface="微软雅黑" charset="0"/>
              </a:rPr>
              <a:t>不</a:t>
            </a:r>
            <a:r>
              <a:rPr lang="zh-CN" b="0" u="none" dirty="0">
                <a:solidFill>
                  <a:srgbClr val="000000"/>
                </a:solidFill>
                <a:latin typeface="微软雅黑" charset="0"/>
                <a:ea typeface="微软雅黑" charset="0"/>
                <a:cs typeface="微软雅黑" charset="0"/>
              </a:rPr>
              <a:t>必支撑乳房。</a:t>
            </a:r>
            <a:endParaRPr lang="zh-CN" altLang="en-US" b="0" u="none" dirty="0">
              <a:solidFill>
                <a:srgbClr val="000000"/>
              </a:solidFill>
              <a:latin typeface="微软雅黑" charset="0"/>
              <a:ea typeface="微软雅黑" charset="0"/>
              <a:cs typeface="微软雅黑" charset="0"/>
            </a:endParaRPr>
          </a:p>
        </p:txBody>
      </p:sp>
      <p:sp>
        <p:nvSpPr>
          <p:cNvPr id="7" name="文本框 6"/>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第二节 母乳喂养</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母乳喂养技巧练习</a:t>
            </a:r>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19A3665-EC00-4665-BE35-61D9176EAF02}" type="slidenum">
              <a:rPr lang="zh-CN" altLang="en-US" smtClean="0"/>
              <a:t>14</a:t>
            </a:fld>
            <a:endParaRPr lang="zh-CN" altLang="en-US"/>
          </a:p>
        </p:txBody>
      </p:sp>
      <p:pic>
        <p:nvPicPr>
          <p:cNvPr id="3" name="图片 2" descr="upload_post_object_v2_819853369"/>
          <p:cNvPicPr>
            <a:picLocks noChangeAspect="1"/>
          </p:cNvPicPr>
          <p:nvPr/>
        </p:nvPicPr>
        <p:blipFill>
          <a:blip r:embed="rId2"/>
          <a:stretch>
            <a:fillRect/>
          </a:stretch>
        </p:blipFill>
        <p:spPr>
          <a:xfrm>
            <a:off x="4408994" y="1476882"/>
            <a:ext cx="6744146" cy="5244635"/>
          </a:xfrm>
          <a:prstGeom prst="rect">
            <a:avLst/>
          </a:prstGeom>
        </p:spPr>
      </p:pic>
      <p:sp>
        <p:nvSpPr>
          <p:cNvPr id="6" name="文本框 5"/>
          <p:cNvSpPr txBox="1"/>
          <p:nvPr/>
        </p:nvSpPr>
        <p:spPr>
          <a:xfrm>
            <a:off x="-312839" y="979461"/>
            <a:ext cx="4572000" cy="368300"/>
          </a:xfrm>
          <a:prstGeom prst="rect">
            <a:avLst/>
          </a:prstGeom>
          <a:noFill/>
        </p:spPr>
        <p:txBody>
          <a:bodyPr wrap="square">
            <a:spAutoFit/>
          </a:bodyPr>
          <a:lstStyle/>
          <a:p>
            <a:pPr algn="ct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图片练习</a:t>
            </a:r>
            <a:r>
              <a:rPr lang="en-US" altLang="zh-CN"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4</a:t>
            </a: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：你看到了什么？</a:t>
            </a:r>
            <a:endParaRPr lang="zh-CN" altLang="en-US" spc="300" dirty="0">
              <a:solidFill>
                <a:srgbClr val="28AAE1"/>
              </a:solidFill>
              <a:latin typeface="微软雅黑" panose="020B0503020204020204" pitchFamily="34" charset="-122"/>
              <a:ea typeface="微软雅黑" panose="020B0503020204020204" pitchFamily="34" charset="-122"/>
            </a:endParaRPr>
          </a:p>
        </p:txBody>
      </p:sp>
      <p:sp>
        <p:nvSpPr>
          <p:cNvPr id="9" name="矩形 8"/>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p:cNvSpPr txBox="1"/>
          <p:nvPr/>
        </p:nvSpPr>
        <p:spPr>
          <a:xfrm>
            <a:off x="299720" y="1574800"/>
            <a:ext cx="3776133" cy="3194050"/>
          </a:xfrm>
          <a:prstGeom prst="rect">
            <a:avLst/>
          </a:prstGeom>
          <a:noFill/>
        </p:spPr>
        <p:txBody>
          <a:bodyPr wrap="square" rtlCol="0" anchor="t">
            <a:noAutofit/>
          </a:bodyPr>
          <a:lstStyle/>
          <a:p>
            <a:pPr indent="0">
              <a:lnSpc>
                <a:spcPct val="130000"/>
              </a:lnSpc>
              <a:buNone/>
            </a:pPr>
            <a:r>
              <a:rPr lang="zh-CN" altLang="en-US" sz="2000">
                <a:solidFill>
                  <a:srgbClr val="000000"/>
                </a:solidFill>
                <a:latin typeface="微软雅黑" charset="0"/>
                <a:ea typeface="微软雅黑" charset="0"/>
                <a:cs typeface="微软雅黑" charset="0"/>
                <a:sym typeface="+mn-ea"/>
              </a:rPr>
              <a:t>识别这张图片上的母乳喂养姿势和含接的特点，并评价。</a:t>
            </a:r>
          </a:p>
        </p:txBody>
      </p:sp>
      <p:sp>
        <p:nvSpPr>
          <p:cNvPr id="4" name="文本框 3"/>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第二节 母乳喂养</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母乳喂养技巧练习</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19A3665-EC00-4665-BE35-61D9176EAF02}" type="slidenum">
              <a:rPr lang="zh-CN" altLang="en-US" smtClean="0"/>
              <a:t>15</a:t>
            </a:fld>
            <a:endParaRPr lang="zh-CN" altLang="en-US"/>
          </a:p>
        </p:txBody>
      </p:sp>
      <p:pic>
        <p:nvPicPr>
          <p:cNvPr id="3" name="图片 2" descr="upload_post_object_v2_819853369"/>
          <p:cNvPicPr>
            <a:picLocks noChangeAspect="1"/>
          </p:cNvPicPr>
          <p:nvPr/>
        </p:nvPicPr>
        <p:blipFill>
          <a:blip r:embed="rId2"/>
          <a:stretch>
            <a:fillRect/>
          </a:stretch>
        </p:blipFill>
        <p:spPr>
          <a:xfrm>
            <a:off x="4678366" y="1530316"/>
            <a:ext cx="6675434" cy="5191201"/>
          </a:xfrm>
          <a:prstGeom prst="rect">
            <a:avLst/>
          </a:prstGeom>
        </p:spPr>
      </p:pic>
      <p:sp>
        <p:nvSpPr>
          <p:cNvPr id="4" name="文本框 3"/>
          <p:cNvSpPr txBox="1"/>
          <p:nvPr/>
        </p:nvSpPr>
        <p:spPr>
          <a:xfrm>
            <a:off x="299720" y="1347724"/>
            <a:ext cx="4413503" cy="4757505"/>
          </a:xfrm>
          <a:prstGeom prst="rect">
            <a:avLst/>
          </a:prstGeom>
          <a:noFill/>
        </p:spPr>
        <p:txBody>
          <a:bodyPr wrap="square" rtlCol="0" anchor="t">
            <a:noAutofit/>
          </a:bodyPr>
          <a:lstStyle/>
          <a:p>
            <a:pPr>
              <a:lnSpc>
                <a:spcPct val="130000"/>
              </a:lnSpc>
            </a:pPr>
            <a:r>
              <a:rPr lang="zh-CN" altLang="en-US" b="1" u="none" dirty="0">
                <a:solidFill>
                  <a:srgbClr val="000000"/>
                </a:solidFill>
                <a:latin typeface="微软雅黑" charset="0"/>
                <a:ea typeface="微软雅黑" charset="0"/>
                <a:cs typeface="微软雅黑" charset="0"/>
              </a:rPr>
              <a:t>参考答案</a:t>
            </a:r>
            <a:endParaRPr lang="zh-CN" b="1" u="none" dirty="0">
              <a:solidFill>
                <a:srgbClr val="000000"/>
              </a:solidFill>
              <a:latin typeface="微软雅黑" charset="0"/>
              <a:ea typeface="微软雅黑" charset="0"/>
              <a:cs typeface="微软雅黑" charset="0"/>
            </a:endParaRPr>
          </a:p>
          <a:p>
            <a:pPr>
              <a:lnSpc>
                <a:spcPct val="130000"/>
              </a:lnSpc>
            </a:pPr>
            <a:r>
              <a:rPr lang="en-US" altLang="zh-CN" dirty="0">
                <a:solidFill>
                  <a:srgbClr val="000000"/>
                </a:solidFill>
                <a:latin typeface="微软雅黑" charset="0"/>
                <a:ea typeface="微软雅黑" charset="0"/>
                <a:cs typeface="微软雅黑" charset="0"/>
              </a:rPr>
              <a:t>1.</a:t>
            </a:r>
            <a:r>
              <a:rPr lang="zh-CN" altLang="zh-CN" dirty="0">
                <a:solidFill>
                  <a:srgbClr val="000000"/>
                </a:solidFill>
                <a:latin typeface="微软雅黑" charset="0"/>
                <a:ea typeface="微软雅黑" charset="0"/>
                <a:cs typeface="微软雅黑" charset="0"/>
              </a:rPr>
              <a:t> </a:t>
            </a:r>
            <a:r>
              <a:rPr lang="zh-CN" altLang="en-US" dirty="0">
                <a:solidFill>
                  <a:srgbClr val="000000"/>
                </a:solidFill>
                <a:latin typeface="微软雅黑" charset="0"/>
                <a:ea typeface="微软雅黑" charset="0"/>
                <a:cs typeface="微软雅黑" charset="0"/>
              </a:rPr>
              <a:t>婴儿</a:t>
            </a:r>
            <a:r>
              <a:rPr lang="zh-CN" b="0" u="none" dirty="0">
                <a:solidFill>
                  <a:srgbClr val="000000"/>
                </a:solidFill>
                <a:latin typeface="微软雅黑" charset="0"/>
                <a:ea typeface="微软雅黑" charset="0"/>
                <a:cs typeface="微软雅黑" charset="0"/>
              </a:rPr>
              <a:t>没有靠近乳房</a:t>
            </a:r>
            <a:endParaRPr b="0" u="none" dirty="0">
              <a:solidFill>
                <a:srgbClr val="000000"/>
              </a:solidFill>
              <a:latin typeface="微软雅黑" charset="0"/>
              <a:ea typeface="微软雅黑" charset="0"/>
              <a:cs typeface="微软雅黑" charset="0"/>
            </a:endParaRPr>
          </a:p>
          <a:p>
            <a:pPr>
              <a:lnSpc>
                <a:spcPct val="130000"/>
              </a:lnSpc>
            </a:pPr>
            <a:r>
              <a:rPr lang="en-US" altLang="zh-CN" b="0" u="none" dirty="0">
                <a:solidFill>
                  <a:srgbClr val="000000"/>
                </a:solidFill>
                <a:latin typeface="微软雅黑" charset="0"/>
                <a:ea typeface="微软雅黑" charset="0"/>
                <a:cs typeface="微软雅黑" charset="0"/>
              </a:rPr>
              <a:t>2. </a:t>
            </a:r>
            <a:r>
              <a:rPr lang="zh-CN" altLang="en-US" b="0" u="none" dirty="0">
                <a:solidFill>
                  <a:srgbClr val="000000"/>
                </a:solidFill>
                <a:latin typeface="微软雅黑" charset="0"/>
                <a:ea typeface="微软雅黑" charset="0"/>
                <a:cs typeface="微软雅黑" charset="0"/>
              </a:rPr>
              <a:t>婴儿</a:t>
            </a:r>
            <a:r>
              <a:rPr lang="zh-CN" b="0" u="none" dirty="0">
                <a:solidFill>
                  <a:srgbClr val="000000"/>
                </a:solidFill>
                <a:latin typeface="微软雅黑" charset="0"/>
                <a:ea typeface="微软雅黑" charset="0"/>
                <a:cs typeface="微软雅黑" charset="0"/>
              </a:rPr>
              <a:t>下巴没有贴着乳房（这点</a:t>
            </a:r>
            <a:r>
              <a:rPr lang="zh-CN" altLang="en-US" b="0" u="none" dirty="0">
                <a:solidFill>
                  <a:srgbClr val="000000"/>
                </a:solidFill>
                <a:latin typeface="微软雅黑" charset="0"/>
                <a:ea typeface="微软雅黑" charset="0"/>
                <a:cs typeface="微软雅黑" charset="0"/>
              </a:rPr>
              <a:t>很明显</a:t>
            </a:r>
            <a:r>
              <a:rPr lang="zh-CN" b="0" u="none" dirty="0">
                <a:solidFill>
                  <a:srgbClr val="000000"/>
                </a:solidFill>
                <a:latin typeface="微软雅黑" charset="0"/>
                <a:ea typeface="微软雅黑" charset="0"/>
                <a:cs typeface="微软雅黑" charset="0"/>
              </a:rPr>
              <a:t>，即使宝宝</a:t>
            </a:r>
            <a:r>
              <a:rPr lang="zh-CN" altLang="en-US" b="0" u="none" dirty="0">
                <a:solidFill>
                  <a:srgbClr val="000000"/>
                </a:solidFill>
                <a:latin typeface="微软雅黑" charset="0"/>
                <a:ea typeface="微软雅黑" charset="0"/>
                <a:cs typeface="微软雅黑" charset="0"/>
              </a:rPr>
              <a:t>的手挡住了</a:t>
            </a:r>
            <a:r>
              <a:rPr lang="zh-CN" b="0" u="none" dirty="0">
                <a:solidFill>
                  <a:srgbClr val="000000"/>
                </a:solidFill>
                <a:latin typeface="微软雅黑" charset="0"/>
                <a:ea typeface="微软雅黑" charset="0"/>
                <a:cs typeface="微软雅黑" charset="0"/>
              </a:rPr>
              <a:t>下巴）</a:t>
            </a:r>
            <a:endParaRPr b="0" u="none" dirty="0">
              <a:solidFill>
                <a:srgbClr val="000000"/>
              </a:solidFill>
              <a:latin typeface="微软雅黑" charset="0"/>
              <a:ea typeface="微软雅黑" charset="0"/>
              <a:cs typeface="微软雅黑" charset="0"/>
            </a:endParaRPr>
          </a:p>
          <a:p>
            <a:pPr>
              <a:lnSpc>
                <a:spcPct val="130000"/>
              </a:lnSpc>
            </a:pPr>
            <a:r>
              <a:rPr lang="en-US" altLang="zh-CN" b="0" u="none" dirty="0">
                <a:solidFill>
                  <a:srgbClr val="000000"/>
                </a:solidFill>
                <a:latin typeface="微软雅黑" charset="0"/>
                <a:ea typeface="微软雅黑" charset="0"/>
                <a:cs typeface="微软雅黑" charset="0"/>
              </a:rPr>
              <a:t>3. </a:t>
            </a:r>
            <a:r>
              <a:rPr lang="zh-CN" altLang="en-US" b="0" u="none" dirty="0">
                <a:solidFill>
                  <a:srgbClr val="000000"/>
                </a:solidFill>
                <a:latin typeface="微软雅黑" charset="0"/>
                <a:ea typeface="微软雅黑" charset="0"/>
                <a:cs typeface="微软雅黑" charset="0"/>
              </a:rPr>
              <a:t>婴儿的</a:t>
            </a:r>
            <a:r>
              <a:rPr lang="zh-CN" b="0" u="none" dirty="0">
                <a:solidFill>
                  <a:srgbClr val="000000"/>
                </a:solidFill>
                <a:latin typeface="微软雅黑" charset="0"/>
                <a:ea typeface="微软雅黑" charset="0"/>
                <a:cs typeface="微软雅黑" charset="0"/>
              </a:rPr>
              <a:t>嘴</a:t>
            </a:r>
            <a:r>
              <a:rPr lang="zh-CN" altLang="en-US" b="0" u="none" dirty="0">
                <a:solidFill>
                  <a:srgbClr val="000000"/>
                </a:solidFill>
                <a:latin typeface="微软雅黑" charset="0"/>
                <a:ea typeface="微软雅黑" charset="0"/>
                <a:cs typeface="微软雅黑" charset="0"/>
              </a:rPr>
              <a:t>没有张</a:t>
            </a:r>
            <a:r>
              <a:rPr lang="zh-CN" b="0" u="none" dirty="0">
                <a:solidFill>
                  <a:srgbClr val="000000"/>
                </a:solidFill>
                <a:latin typeface="微软雅黑" charset="0"/>
                <a:ea typeface="微软雅黑" charset="0"/>
                <a:cs typeface="微软雅黑" charset="0"/>
              </a:rPr>
              <a:t>大，嘴唇</a:t>
            </a:r>
            <a:r>
              <a:rPr lang="zh-CN" altLang="en-US" b="0" u="none" dirty="0">
                <a:solidFill>
                  <a:srgbClr val="000000"/>
                </a:solidFill>
                <a:latin typeface="微软雅黑" charset="0"/>
                <a:ea typeface="微软雅黑" charset="0"/>
                <a:cs typeface="微软雅黑" charset="0"/>
              </a:rPr>
              <a:t>也没有</a:t>
            </a:r>
            <a:r>
              <a:rPr lang="zh-CN" b="0" u="none" dirty="0">
                <a:solidFill>
                  <a:srgbClr val="000000"/>
                </a:solidFill>
                <a:latin typeface="微软雅黑" charset="0"/>
                <a:ea typeface="微软雅黑" charset="0"/>
                <a:cs typeface="微软雅黑" charset="0"/>
              </a:rPr>
              <a:t>向前伸</a:t>
            </a:r>
            <a:endParaRPr b="0" u="none" dirty="0">
              <a:solidFill>
                <a:srgbClr val="000000"/>
              </a:solidFill>
              <a:latin typeface="微软雅黑" charset="0"/>
              <a:ea typeface="微软雅黑" charset="0"/>
              <a:cs typeface="微软雅黑" charset="0"/>
            </a:endParaRPr>
          </a:p>
          <a:p>
            <a:pPr>
              <a:lnSpc>
                <a:spcPct val="130000"/>
              </a:lnSpc>
            </a:pPr>
            <a:r>
              <a:rPr lang="en-US" altLang="zh-CN" b="0" u="none" dirty="0">
                <a:solidFill>
                  <a:srgbClr val="000000"/>
                </a:solidFill>
                <a:latin typeface="微软雅黑" charset="0"/>
                <a:ea typeface="微软雅黑" charset="0"/>
                <a:cs typeface="微软雅黑" charset="0"/>
              </a:rPr>
              <a:t>4. </a:t>
            </a:r>
            <a:r>
              <a:rPr lang="zh-CN" altLang="en-US" b="0" u="none" dirty="0">
                <a:solidFill>
                  <a:srgbClr val="000000"/>
                </a:solidFill>
                <a:latin typeface="微软雅黑" charset="0"/>
                <a:ea typeface="微软雅黑" charset="0"/>
                <a:cs typeface="微软雅黑" charset="0"/>
              </a:rPr>
              <a:t>婴儿嘴</a:t>
            </a:r>
            <a:r>
              <a:rPr lang="zh-CN" b="0" u="none" dirty="0">
                <a:solidFill>
                  <a:srgbClr val="000000"/>
                </a:solidFill>
                <a:latin typeface="微软雅黑" charset="0"/>
                <a:ea typeface="微软雅黑" charset="0"/>
                <a:cs typeface="微软雅黑" charset="0"/>
              </a:rPr>
              <a:t>下方露出的乳晕比上方露出得多</a:t>
            </a:r>
          </a:p>
          <a:p>
            <a:pPr>
              <a:lnSpc>
                <a:spcPct val="130000"/>
              </a:lnSpc>
            </a:pPr>
            <a:r>
              <a:rPr lang="zh-CN" altLang="en-US" b="0" u="none" dirty="0">
                <a:solidFill>
                  <a:srgbClr val="000000"/>
                </a:solidFill>
                <a:latin typeface="微软雅黑" charset="0"/>
                <a:ea typeface="微软雅黑" charset="0"/>
                <a:cs typeface="微软雅黑" charset="0"/>
              </a:rPr>
              <a:t>据此，判断</a:t>
            </a:r>
            <a:r>
              <a:rPr lang="zh-CN" b="0" u="none" dirty="0">
                <a:solidFill>
                  <a:srgbClr val="000000"/>
                </a:solidFill>
                <a:latin typeface="微软雅黑" charset="0"/>
                <a:ea typeface="微软雅黑" charset="0"/>
                <a:cs typeface="微软雅黑" charset="0"/>
              </a:rPr>
              <a:t>宝宝含接不良。</a:t>
            </a:r>
            <a:endParaRPr lang="en-US" altLang="zh-CN" b="0" u="none" dirty="0">
              <a:solidFill>
                <a:srgbClr val="000000"/>
              </a:solidFill>
              <a:latin typeface="微软雅黑" charset="0"/>
              <a:ea typeface="微软雅黑" charset="0"/>
              <a:cs typeface="微软雅黑" charset="0"/>
            </a:endParaRPr>
          </a:p>
          <a:p>
            <a:pPr>
              <a:lnSpc>
                <a:spcPct val="130000"/>
              </a:lnSpc>
            </a:pPr>
            <a:r>
              <a:rPr lang="en-US" altLang="zh-CN" dirty="0">
                <a:solidFill>
                  <a:srgbClr val="000000"/>
                </a:solidFill>
                <a:latin typeface="微软雅黑" charset="0"/>
                <a:ea typeface="微软雅黑" charset="0"/>
                <a:cs typeface="微软雅黑" charset="0"/>
              </a:rPr>
              <a:t>5. </a:t>
            </a:r>
            <a:r>
              <a:rPr lang="zh-CN" altLang="en-US" dirty="0">
                <a:solidFill>
                  <a:srgbClr val="000000"/>
                </a:solidFill>
                <a:latin typeface="微软雅黑" charset="0"/>
                <a:ea typeface="微软雅黑" charset="0"/>
                <a:cs typeface="微软雅黑" charset="0"/>
              </a:rPr>
              <a:t>宝宝的双手都在前面举着，可以推测宝宝的身体可能是扭着的，和妈妈并未贴近。</a:t>
            </a:r>
            <a:endParaRPr lang="zh-CN" b="0" u="none" dirty="0">
              <a:solidFill>
                <a:srgbClr val="000000"/>
              </a:solidFill>
              <a:latin typeface="微软雅黑" charset="0"/>
              <a:ea typeface="微软雅黑" charset="0"/>
              <a:cs typeface="微软雅黑" charset="0"/>
            </a:endParaRPr>
          </a:p>
          <a:p>
            <a:pPr>
              <a:lnSpc>
                <a:spcPct val="130000"/>
              </a:lnSpc>
            </a:pPr>
            <a:endParaRPr lang="zh-CN" altLang="en-US" b="0" u="none" dirty="0">
              <a:solidFill>
                <a:srgbClr val="000000"/>
              </a:solidFill>
              <a:latin typeface="微软雅黑" charset="0"/>
              <a:ea typeface="微软雅黑" charset="0"/>
              <a:cs typeface="微软雅黑" charset="0"/>
            </a:endParaRPr>
          </a:p>
        </p:txBody>
      </p:sp>
      <p:sp>
        <p:nvSpPr>
          <p:cNvPr id="6" name="文本框 5"/>
          <p:cNvSpPr txBox="1"/>
          <p:nvPr/>
        </p:nvSpPr>
        <p:spPr>
          <a:xfrm>
            <a:off x="-303961" y="961221"/>
            <a:ext cx="4572000" cy="386503"/>
          </a:xfrm>
          <a:prstGeom prst="rect">
            <a:avLst/>
          </a:prstGeom>
          <a:noFill/>
        </p:spPr>
        <p:txBody>
          <a:bodyPr wrap="square">
            <a:noAutofit/>
          </a:bodyPr>
          <a:lstStyle/>
          <a:p>
            <a:pPr algn="ct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图片练习</a:t>
            </a:r>
            <a:r>
              <a:rPr lang="en-US" altLang="zh-CN"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4</a:t>
            </a: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：你看到了什么？</a:t>
            </a:r>
            <a:endParaRPr lang="zh-CN" altLang="en-US" spc="300" dirty="0">
              <a:solidFill>
                <a:srgbClr val="28AAE1"/>
              </a:solidFill>
              <a:latin typeface="微软雅黑" panose="020B0503020204020204" pitchFamily="34" charset="-122"/>
              <a:ea typeface="微软雅黑" panose="020B0503020204020204" pitchFamily="34" charset="-122"/>
            </a:endParaRPr>
          </a:p>
        </p:txBody>
      </p:sp>
      <p:sp>
        <p:nvSpPr>
          <p:cNvPr id="9" name="矩形 8"/>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第二节 母乳喂养</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母乳喂养技巧练习</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折角形 3"/>
          <p:cNvSpPr/>
          <p:nvPr/>
        </p:nvSpPr>
        <p:spPr>
          <a:xfrm>
            <a:off x="1232846" y="3333375"/>
            <a:ext cx="5238974" cy="793691"/>
          </a:xfrm>
          <a:prstGeom prst="foldedCorner">
            <a:avLst>
              <a:gd name="adj" fmla="val 45130"/>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标题 4"/>
          <p:cNvSpPr>
            <a:spLocks noGrp="1"/>
          </p:cNvSpPr>
          <p:nvPr>
            <p:ph type="ctrTitle"/>
          </p:nvPr>
        </p:nvSpPr>
        <p:spPr>
          <a:xfrm>
            <a:off x="903665" y="3266399"/>
            <a:ext cx="5774167" cy="793691"/>
          </a:xfrm>
        </p:spPr>
        <p:txBody>
          <a:bodyPr>
            <a:normAutofit/>
          </a:bodyPr>
          <a:lstStyle/>
          <a:p>
            <a:pPr latinLnBrk="1" hangingPunct="0">
              <a:lnSpc>
                <a:spcPct val="100000"/>
              </a:lnSpc>
              <a:spcBef>
                <a:spcPts val="0"/>
              </a:spcBef>
            </a:pPr>
            <a:r>
              <a:rPr lang="zh-CN" altLang="en-US" sz="3600" b="1" spc="300" dirty="0">
                <a:solidFill>
                  <a:schemeClr val="bg1"/>
                </a:solidFill>
                <a:latin typeface="微软雅黑" panose="020B0503020204020204" pitchFamily="34" charset="-122"/>
                <a:ea typeface="微软雅黑" panose="020B0503020204020204" pitchFamily="34" charset="-122"/>
              </a:rPr>
              <a:t>辅食添加</a:t>
            </a:r>
          </a:p>
        </p:txBody>
      </p:sp>
      <p:pic>
        <p:nvPicPr>
          <p:cNvPr id="2" name="Picture 1"/>
          <p:cNvPicPr>
            <a:picLocks noChangeAspect="1"/>
          </p:cNvPicPr>
          <p:nvPr/>
        </p:nvPicPr>
        <p:blipFill>
          <a:blip r:embed="rId3"/>
          <a:stretch>
            <a:fillRect/>
          </a:stretch>
        </p:blipFill>
        <p:spPr>
          <a:xfrm>
            <a:off x="8869590" y="6397741"/>
            <a:ext cx="1036410" cy="249958"/>
          </a:xfrm>
          <a:prstGeom prst="rect">
            <a:avLst/>
          </a:prstGeom>
        </p:spPr>
      </p:pic>
      <p:sp>
        <p:nvSpPr>
          <p:cNvPr id="3" name="矩形 2"/>
          <p:cNvSpPr/>
          <p:nvPr/>
        </p:nvSpPr>
        <p:spPr>
          <a:xfrm>
            <a:off x="1571712" y="2469065"/>
            <a:ext cx="1808480" cy="583565"/>
          </a:xfrm>
          <a:prstGeom prst="rect">
            <a:avLst/>
          </a:prstGeom>
        </p:spPr>
        <p:txBody>
          <a:bodyPr wrap="none">
            <a:spAutoFit/>
          </a:bodyPr>
          <a:lstStyle/>
          <a:p>
            <a:r>
              <a:rPr lang="zh-CN" altLang="en-US" sz="3200" dirty="0"/>
              <a:t>要点总结</a:t>
            </a:r>
          </a:p>
        </p:txBody>
      </p:sp>
      <p:sp>
        <p:nvSpPr>
          <p:cNvPr id="7" name="矩形 6"/>
          <p:cNvSpPr/>
          <p:nvPr/>
        </p:nvSpPr>
        <p:spPr>
          <a:xfrm>
            <a:off x="1232846" y="2490578"/>
            <a:ext cx="108000" cy="540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灯片编号占位符 5"/>
          <p:cNvSpPr>
            <a:spLocks noGrp="1"/>
          </p:cNvSpPr>
          <p:nvPr>
            <p:ph type="sldNum" sz="quarter" idx="12"/>
          </p:nvPr>
        </p:nvSpPr>
        <p:spPr/>
        <p:txBody>
          <a:bodyPr/>
          <a:lstStyle/>
          <a:p>
            <a:fld id="{C19A3665-EC00-4665-BE35-61D9176EAF02}" type="slidenum">
              <a:rPr lang="zh-CN" altLang="en-US" smtClean="0"/>
              <a:t>16</a:t>
            </a:fld>
            <a:endParaRPr lang="zh-CN" altLang="en-US"/>
          </a:p>
        </p:txBody>
      </p:sp>
      <p:sp>
        <p:nvSpPr>
          <p:cNvPr id="8" name="矩形 7"/>
          <p:cNvSpPr/>
          <p:nvPr/>
        </p:nvSpPr>
        <p:spPr>
          <a:xfrm>
            <a:off x="9906000" y="223689"/>
            <a:ext cx="309880" cy="368300"/>
          </a:xfrm>
          <a:prstGeom prst="rect">
            <a:avLst/>
          </a:prstGeom>
        </p:spPr>
        <p:txBody>
          <a:bodyPr wrap="none">
            <a:spAutoFit/>
          </a:bodyPr>
          <a:lstStyle/>
          <a:p>
            <a:endParaRPr lang="zh-CN" altLang="en-US" b="1" dirty="0">
              <a:latin typeface="微软雅黑" charset="0"/>
              <a:ea typeface="微软雅黑" charset="0"/>
              <a:cs typeface="微软雅黑" charset="0"/>
            </a:endParaRPr>
          </a:p>
        </p:txBody>
      </p:sp>
      <p:sp>
        <p:nvSpPr>
          <p:cNvPr id="9" name="文本框 8"/>
          <p:cNvSpPr txBox="1"/>
          <p:nvPr/>
        </p:nvSpPr>
        <p:spPr>
          <a:xfrm>
            <a:off x="196122" y="223773"/>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第三节 辅食添加</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辅食添加要点总结</a:t>
            </a: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rcRect/>
          <a:stretch/>
        </p:blipFill>
        <p:spPr>
          <a:xfrm>
            <a:off x="6689186" y="1233571"/>
            <a:ext cx="5053073" cy="4309619"/>
          </a:xfrm>
          <a:prstGeom prst="rect">
            <a:avLst/>
          </a:prstGeom>
        </p:spPr>
      </p:pic>
      <p:sp>
        <p:nvSpPr>
          <p:cNvPr id="11" name="矩形 10"/>
          <p:cNvSpPr/>
          <p:nvPr userDrawn="1"/>
        </p:nvSpPr>
        <p:spPr>
          <a:xfrm>
            <a:off x="9812867" y="4487752"/>
            <a:ext cx="1540933" cy="220133"/>
          </a:xfrm>
          <a:prstGeom prst="rect">
            <a:avLst/>
          </a:prstGeom>
          <a:solidFill>
            <a:srgbClr val="FFFFFF">
              <a:alpha val="0"/>
            </a:srgbClr>
          </a:solidFill>
          <a:ln w="38100" cap="flat" cmpd="sng" algn="ctr">
            <a:solidFill>
              <a:srgbClr val="FF000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标题 1"/>
          <p:cNvSpPr txBox="1"/>
          <p:nvPr/>
        </p:nvSpPr>
        <p:spPr>
          <a:xfrm>
            <a:off x="299803" y="835897"/>
            <a:ext cx="6370483" cy="6568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 </a:t>
            </a:r>
            <a:r>
              <a:rPr lang="en-US" altLang="zh-CN"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6</a:t>
            </a:r>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a:t>
            </a:r>
            <a:r>
              <a:rPr lang="en-US" altLang="zh-CN"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23</a:t>
            </a:r>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月龄儿童的辅食喂养推荐</a:t>
            </a:r>
          </a:p>
        </p:txBody>
      </p:sp>
      <p:sp>
        <p:nvSpPr>
          <p:cNvPr id="9" name="Content Placeholder 2"/>
          <p:cNvSpPr txBox="1"/>
          <p:nvPr/>
        </p:nvSpPr>
        <p:spPr>
          <a:xfrm>
            <a:off x="461177" y="1492747"/>
            <a:ext cx="1731012" cy="3883925"/>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a:lnSpc>
                <a:spcPct val="150000"/>
              </a:lnSpc>
              <a:buFont typeface="Wingdings" panose="05000000000000000000" pitchFamily="2" charset="2"/>
              <a:buChar char="Ø"/>
            </a:pPr>
            <a:r>
              <a:rPr lang="zh-CN" altLang="en-US" sz="1800" spc="300" dirty="0">
                <a:latin typeface="微软雅黑" panose="020B0503020204020204" pitchFamily="34" charset="-122"/>
                <a:ea typeface="微软雅黑" panose="020B0503020204020204" pitchFamily="34" charset="-122"/>
                <a:cs typeface="Arial" panose="020B0604020202020204"/>
                <a:sym typeface="Arial" panose="020B0604020202020204"/>
              </a:rPr>
              <a:t>月龄</a:t>
            </a:r>
            <a:endParaRPr lang="en-US" altLang="zh-CN" sz="1800" spc="300" dirty="0">
              <a:latin typeface="微软雅黑" panose="020B0503020204020204" pitchFamily="34" charset="-122"/>
              <a:ea typeface="微软雅黑" panose="020B0503020204020204" pitchFamily="34" charset="-122"/>
              <a:cs typeface="Arial" panose="020B0604020202020204"/>
              <a:sym typeface="Arial" panose="020B0604020202020204"/>
            </a:endParaRPr>
          </a:p>
          <a:p>
            <a:pPr>
              <a:lnSpc>
                <a:spcPct val="150000"/>
              </a:lnSpc>
              <a:buFont typeface="Wingdings" panose="05000000000000000000" pitchFamily="2" charset="2"/>
              <a:buChar char="Ø"/>
            </a:pPr>
            <a:r>
              <a:rPr lang="zh-CN" altLang="en-US" sz="1800" spc="300" dirty="0">
                <a:latin typeface="微软雅黑" panose="020B0503020204020204" pitchFamily="34" charset="-122"/>
                <a:ea typeface="微软雅黑" panose="020B0503020204020204" pitchFamily="34" charset="-122"/>
                <a:cs typeface="Arial" panose="020B0604020202020204"/>
                <a:sym typeface="Arial" panose="020B0604020202020204"/>
              </a:rPr>
              <a:t>食物质地</a:t>
            </a:r>
            <a:endParaRPr lang="en-US" altLang="zh-CN" sz="1800" spc="300" dirty="0">
              <a:latin typeface="微软雅黑" panose="020B0503020204020204" pitchFamily="34" charset="-122"/>
              <a:ea typeface="微软雅黑" panose="020B0503020204020204" pitchFamily="34" charset="-122"/>
              <a:cs typeface="Arial" panose="020B0604020202020204"/>
              <a:sym typeface="Arial" panose="020B0604020202020204"/>
            </a:endParaRPr>
          </a:p>
          <a:p>
            <a:pPr>
              <a:lnSpc>
                <a:spcPct val="150000"/>
              </a:lnSpc>
              <a:buFont typeface="Wingdings" panose="05000000000000000000" pitchFamily="2" charset="2"/>
              <a:buChar char="Ø"/>
            </a:pPr>
            <a:r>
              <a:rPr lang="zh-CN" altLang="en-US" sz="1800" spc="300" dirty="0">
                <a:latin typeface="微软雅黑" panose="020B0503020204020204" pitchFamily="34" charset="-122"/>
                <a:ea typeface="微软雅黑" panose="020B0503020204020204" pitchFamily="34" charset="-122"/>
                <a:cs typeface="Arial" panose="020B0604020202020204"/>
                <a:sym typeface="Arial" panose="020B0604020202020204"/>
              </a:rPr>
              <a:t>食物种类</a:t>
            </a:r>
            <a:endParaRPr lang="en-US" altLang="zh-CN" sz="1800" spc="300" dirty="0">
              <a:latin typeface="微软雅黑" panose="020B0503020204020204" pitchFamily="34" charset="-122"/>
              <a:ea typeface="微软雅黑" panose="020B0503020204020204" pitchFamily="34" charset="-122"/>
              <a:cs typeface="Arial" panose="020B0604020202020204"/>
              <a:sym typeface="Arial" panose="020B0604020202020204"/>
            </a:endParaRPr>
          </a:p>
          <a:p>
            <a:pPr>
              <a:lnSpc>
                <a:spcPct val="150000"/>
              </a:lnSpc>
              <a:buFont typeface="Wingdings" panose="05000000000000000000" pitchFamily="2" charset="2"/>
              <a:buChar char="Ø"/>
            </a:pPr>
            <a:r>
              <a:rPr lang="zh-CN" altLang="en-US" sz="1800" spc="300" dirty="0">
                <a:latin typeface="微软雅黑" panose="020B0503020204020204" pitchFamily="34" charset="-122"/>
                <a:ea typeface="微软雅黑" panose="020B0503020204020204" pitchFamily="34" charset="-122"/>
                <a:cs typeface="Arial" panose="020B0604020202020204"/>
                <a:sym typeface="Arial" panose="020B0604020202020204"/>
              </a:rPr>
              <a:t>进食量</a:t>
            </a:r>
            <a:endParaRPr lang="en-US" altLang="zh-CN" sz="1800" spc="300" dirty="0">
              <a:latin typeface="微软雅黑" panose="020B0503020204020204" pitchFamily="34" charset="-122"/>
              <a:ea typeface="微软雅黑" panose="020B0503020204020204" pitchFamily="34" charset="-122"/>
              <a:cs typeface="Arial" panose="020B0604020202020204"/>
              <a:sym typeface="Arial" panose="020B0604020202020204"/>
            </a:endParaRPr>
          </a:p>
          <a:p>
            <a:pPr>
              <a:lnSpc>
                <a:spcPct val="150000"/>
              </a:lnSpc>
              <a:buFont typeface="Wingdings" panose="05000000000000000000" pitchFamily="2" charset="2"/>
              <a:buChar char="Ø"/>
            </a:pPr>
            <a:r>
              <a:rPr lang="zh-CN" altLang="en-US" sz="1800" spc="300" dirty="0">
                <a:latin typeface="微软雅黑" panose="020B0503020204020204" pitchFamily="34" charset="-122"/>
                <a:ea typeface="微软雅黑" panose="020B0503020204020204" pitchFamily="34" charset="-122"/>
                <a:cs typeface="Arial" panose="020B0604020202020204"/>
                <a:sym typeface="Arial" panose="020B0604020202020204"/>
              </a:rPr>
              <a:t>进食频次</a:t>
            </a:r>
            <a:endParaRPr lang="en-US" altLang="zh-CN" sz="1800" spc="300" dirty="0">
              <a:latin typeface="微软雅黑" panose="020B0503020204020204" pitchFamily="34" charset="-122"/>
              <a:ea typeface="微软雅黑" panose="020B0503020204020204" pitchFamily="34" charset="-122"/>
              <a:cs typeface="Arial" panose="020B0604020202020204"/>
              <a:sym typeface="Arial" panose="020B0604020202020204"/>
            </a:endParaRPr>
          </a:p>
          <a:p>
            <a:pPr>
              <a:lnSpc>
                <a:spcPct val="150000"/>
              </a:lnSpc>
              <a:buFont typeface="Wingdings" panose="05000000000000000000" pitchFamily="2" charset="2"/>
              <a:buChar char="Ø"/>
            </a:pPr>
            <a:r>
              <a:rPr lang="zh-CN" altLang="en-US" sz="1800" spc="300" dirty="0">
                <a:latin typeface="微软雅黑" panose="020B0503020204020204" pitchFamily="34" charset="-122"/>
                <a:ea typeface="微软雅黑" panose="020B0503020204020204" pitchFamily="34" charset="-122"/>
                <a:cs typeface="Arial" panose="020B0604020202020204"/>
                <a:sym typeface="Arial" panose="020B0604020202020204"/>
              </a:rPr>
              <a:t>顺应喂养</a:t>
            </a:r>
            <a:endParaRPr lang="en-US" altLang="zh-CN" sz="1800" spc="300" dirty="0">
              <a:latin typeface="微软雅黑" panose="020B0503020204020204" pitchFamily="34" charset="-122"/>
              <a:ea typeface="微软雅黑" panose="020B0503020204020204" pitchFamily="34" charset="-122"/>
              <a:cs typeface="Arial" panose="020B0604020202020204"/>
              <a:sym typeface="Arial" panose="020B0604020202020204"/>
            </a:endParaRPr>
          </a:p>
          <a:p>
            <a:pPr>
              <a:lnSpc>
                <a:spcPct val="150000"/>
              </a:lnSpc>
              <a:buFont typeface="Wingdings" panose="05000000000000000000" pitchFamily="2" charset="2"/>
              <a:buChar char="Ø"/>
            </a:pPr>
            <a:r>
              <a:rPr lang="zh-CN" altLang="en-US" sz="1800" spc="300" dirty="0">
                <a:latin typeface="微软雅黑" panose="020B0503020204020204" pitchFamily="34" charset="-122"/>
                <a:ea typeface="微软雅黑" panose="020B0503020204020204" pitchFamily="34" charset="-122"/>
                <a:cs typeface="Arial" panose="020B0604020202020204"/>
                <a:sym typeface="Arial" panose="020B0604020202020204"/>
              </a:rPr>
              <a:t>清洁卫生</a:t>
            </a:r>
            <a:endParaRPr lang="en-US" altLang="zh-CN" sz="1800" spc="300" dirty="0">
              <a:latin typeface="微软雅黑" panose="020B0503020204020204" pitchFamily="34" charset="-122"/>
              <a:ea typeface="微软雅黑" panose="020B0503020204020204" pitchFamily="34" charset="-122"/>
              <a:cs typeface="Arial" panose="020B0604020202020204"/>
              <a:sym typeface="Arial" panose="020B0604020202020204"/>
            </a:endParaRPr>
          </a:p>
          <a:p>
            <a:pPr>
              <a:lnSpc>
                <a:spcPct val="150000"/>
              </a:lnSpc>
              <a:buFont typeface="Wingdings" panose="05000000000000000000" pitchFamily="2" charset="2"/>
              <a:buChar char="Ø"/>
            </a:pPr>
            <a:endParaRPr lang="en-US" sz="1800" dirty="0">
              <a:latin typeface="微软雅黑" panose="020B0503020204020204" pitchFamily="34" charset="-122"/>
              <a:ea typeface="微软雅黑" panose="020B0503020204020204" pitchFamily="34" charset="-122"/>
            </a:endParaRPr>
          </a:p>
        </p:txBody>
      </p:sp>
      <p:pic>
        <p:nvPicPr>
          <p:cNvPr id="7" name="图片 6" descr="upload_post_object_v2_966945106"/>
          <p:cNvPicPr>
            <a:picLocks noChangeAspect="1"/>
          </p:cNvPicPr>
          <p:nvPr/>
        </p:nvPicPr>
        <p:blipFill>
          <a:blip r:embed="rId2"/>
          <a:stretch>
            <a:fillRect/>
          </a:stretch>
        </p:blipFill>
        <p:spPr>
          <a:xfrm>
            <a:off x="2477325" y="1347724"/>
            <a:ext cx="4294632" cy="4223062"/>
          </a:xfrm>
          <a:prstGeom prst="rect">
            <a:avLst/>
          </a:prstGeom>
        </p:spPr>
      </p:pic>
      <p:pic>
        <p:nvPicPr>
          <p:cNvPr id="6" name="图片 5" descr="upload_post_object_v2_777724877"/>
          <p:cNvPicPr>
            <a:picLocks noChangeAspect="1"/>
          </p:cNvPicPr>
          <p:nvPr/>
        </p:nvPicPr>
        <p:blipFill>
          <a:blip r:embed="rId3"/>
          <a:stretch>
            <a:fillRect/>
          </a:stretch>
        </p:blipFill>
        <p:spPr>
          <a:xfrm>
            <a:off x="7344523" y="1347724"/>
            <a:ext cx="3717516" cy="4614847"/>
          </a:xfrm>
          <a:prstGeom prst="rect">
            <a:avLst/>
          </a:prstGeom>
        </p:spPr>
      </p:pic>
      <p:sp>
        <p:nvSpPr>
          <p:cNvPr id="5" name="文本框 4"/>
          <p:cNvSpPr txBox="1"/>
          <p:nvPr/>
        </p:nvSpPr>
        <p:spPr>
          <a:xfrm>
            <a:off x="196122" y="223773"/>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第三节 辅食添加</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辅食添加要点总结</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99720" y="1492673"/>
            <a:ext cx="5639821" cy="3394075"/>
          </a:xfrm>
        </p:spPr>
        <p:txBody>
          <a:bodyPr>
            <a:noAutofit/>
          </a:bodyPr>
          <a:lstStyle/>
          <a:p>
            <a:pPr>
              <a:lnSpc>
                <a:spcPct val="150000"/>
              </a:lnSpc>
              <a:buFont typeface="Wingdings" panose="05000000000000000000" pitchFamily="2" charset="2"/>
              <a:buChar char="Ø"/>
            </a:pPr>
            <a:r>
              <a:rPr lang="en-US" sz="1800" dirty="0" err="1">
                <a:latin typeface="微软雅黑" panose="020B0503020204020204" pitchFamily="34" charset="-122"/>
                <a:ea typeface="微软雅黑" panose="020B0503020204020204" pitchFamily="34" charset="-122"/>
                <a:sym typeface="+mn-ea"/>
              </a:rPr>
              <a:t>婴儿</a:t>
            </a:r>
            <a:r>
              <a:rPr lang="zh-CN" altLang="en-US" sz="1800" dirty="0">
                <a:latin typeface="微软雅黑" panose="020B0503020204020204" pitchFamily="34" charset="-122"/>
                <a:ea typeface="微软雅黑" panose="020B0503020204020204" pitchFamily="34" charset="-122"/>
                <a:sym typeface="+mn-ea"/>
              </a:rPr>
              <a:t>的营养需要持续</a:t>
            </a:r>
            <a:r>
              <a:rPr lang="en-US" sz="1800" dirty="0" err="1">
                <a:latin typeface="微软雅黑" panose="020B0503020204020204" pitchFamily="34" charset="-122"/>
                <a:ea typeface="微软雅黑" panose="020B0503020204020204" pitchFamily="34" charset="-122"/>
                <a:sym typeface="+mn-ea"/>
              </a:rPr>
              <a:t>增长</a:t>
            </a:r>
            <a:r>
              <a:rPr lang="en-US" sz="1800" dirty="0">
                <a:latin typeface="微软雅黑" panose="020B0503020204020204" pitchFamily="34" charset="-122"/>
                <a:ea typeface="微软雅黑" panose="020B0503020204020204" pitchFamily="34" charset="-122"/>
                <a:sym typeface="+mn-ea"/>
              </a:rPr>
              <a:t>，</a:t>
            </a:r>
            <a:r>
              <a:rPr lang="zh-CN" altLang="en-US" sz="1800" dirty="0">
                <a:latin typeface="微软雅黑" panose="020B0503020204020204" pitchFamily="34" charset="-122"/>
                <a:ea typeface="微软雅黑" panose="020B0503020204020204" pitchFamily="34" charset="-122"/>
                <a:sym typeface="+mn-ea"/>
              </a:rPr>
              <a:t>出现能量和营养素缺口</a:t>
            </a:r>
            <a:endParaRPr lang="en-US" sz="1800" dirty="0">
              <a:latin typeface="微软雅黑" panose="020B0503020204020204" pitchFamily="34" charset="-122"/>
              <a:ea typeface="微软雅黑" panose="020B0503020204020204" pitchFamily="34" charset="-122"/>
            </a:endParaRPr>
          </a:p>
          <a:p>
            <a:pPr lvl="1">
              <a:lnSpc>
                <a:spcPct val="150000"/>
              </a:lnSpc>
            </a:pPr>
            <a:r>
              <a:rPr lang="zh-CN" altLang="en-US" sz="1800" dirty="0">
                <a:latin typeface="微软雅黑" panose="020B0503020204020204" pitchFamily="34" charset="-122"/>
                <a:ea typeface="微软雅黑" panose="020B0503020204020204" pitchFamily="34" charset="-122"/>
                <a:sym typeface="+mn-ea"/>
              </a:rPr>
              <a:t>婴儿</a:t>
            </a:r>
            <a:r>
              <a:rPr lang="zh-CN" altLang="en-US" sz="1800" dirty="0">
                <a:latin typeface="微软雅黑" panose="020B0503020204020204" pitchFamily="34" charset="-122"/>
                <a:ea typeface="微软雅黑" panose="020B0503020204020204" pitchFamily="34" charset="-122"/>
              </a:rPr>
              <a:t>营养需要持续增长</a:t>
            </a:r>
            <a:endParaRPr lang="en-US" altLang="zh-CN" sz="1800" dirty="0">
              <a:latin typeface="微软雅黑" panose="020B0503020204020204" pitchFamily="34" charset="-122"/>
              <a:ea typeface="微软雅黑" panose="020B0503020204020204" pitchFamily="34" charset="-122"/>
            </a:endParaRPr>
          </a:p>
          <a:p>
            <a:pPr lvl="1">
              <a:lnSpc>
                <a:spcPct val="150000"/>
              </a:lnSpc>
            </a:pPr>
            <a:r>
              <a:rPr lang="en-US" altLang="zh-CN" sz="1800" dirty="0">
                <a:solidFill>
                  <a:srgbClr val="000000"/>
                </a:solidFill>
                <a:latin typeface="微软雅黑" charset="0"/>
                <a:ea typeface="微软雅黑" charset="0"/>
                <a:sym typeface="+mn-ea"/>
              </a:rPr>
              <a:t>6</a:t>
            </a:r>
            <a:r>
              <a:rPr lang="zh-CN" altLang="en-US" sz="1800" dirty="0">
                <a:solidFill>
                  <a:srgbClr val="000000"/>
                </a:solidFill>
                <a:latin typeface="微软雅黑" charset="0"/>
                <a:ea typeface="微软雅黑" charset="0"/>
                <a:sym typeface="+mn-ea"/>
              </a:rPr>
              <a:t>月之后母乳依然富含营养，</a:t>
            </a:r>
            <a:r>
              <a:rPr lang="zh-CN" altLang="en-US" sz="1800" dirty="0">
                <a:solidFill>
                  <a:srgbClr val="000000"/>
                </a:solidFill>
                <a:latin typeface="微软雅黑" panose="020B0503020204020204" pitchFamily="34" charset="-122"/>
                <a:ea typeface="微软雅黑" panose="020B0503020204020204" pitchFamily="34" charset="-122"/>
                <a:sym typeface="+mn-ea"/>
              </a:rPr>
              <a:t>母乳分泌量不再增加，</a:t>
            </a:r>
            <a:r>
              <a:rPr lang="en-US" altLang="zh-CN" sz="1800" dirty="0">
                <a:solidFill>
                  <a:srgbClr val="000000"/>
                </a:solidFill>
                <a:latin typeface="微软雅黑" charset="0"/>
                <a:ea typeface="微软雅黑" charset="0"/>
                <a:sym typeface="+mn-ea"/>
              </a:rPr>
              <a:t>6</a:t>
            </a:r>
            <a:r>
              <a:rPr lang="zh-CN" altLang="en-US" sz="1800" dirty="0">
                <a:solidFill>
                  <a:srgbClr val="000000"/>
                </a:solidFill>
                <a:latin typeface="微软雅黑" charset="0"/>
                <a:ea typeface="微软雅黑" charset="0"/>
                <a:sym typeface="+mn-ea"/>
              </a:rPr>
              <a:t>月之后母乳中免疫活性物质增加</a:t>
            </a:r>
            <a:endParaRPr lang="en-US" altLang="zh-CN" sz="1800" dirty="0">
              <a:solidFill>
                <a:srgbClr val="000000"/>
              </a:solidFill>
              <a:latin typeface="微软雅黑" panose="020B0503020204020204" pitchFamily="34" charset="-122"/>
              <a:ea typeface="微软雅黑" panose="020B0503020204020204" pitchFamily="34" charset="-122"/>
              <a:sym typeface="+mn-ea"/>
            </a:endParaRPr>
          </a:p>
          <a:p>
            <a:pPr lvl="1">
              <a:lnSpc>
                <a:spcPct val="150000"/>
              </a:lnSpc>
            </a:pPr>
            <a:r>
              <a:rPr lang="zh-CN" altLang="en-US" sz="1800" dirty="0">
                <a:latin typeface="微软雅黑" panose="020B0503020204020204" pitchFamily="34" charset="-122"/>
                <a:ea typeface="微软雅黑" panose="020B0503020204020204" pitchFamily="34" charset="-122"/>
                <a:sym typeface="+mn-ea"/>
              </a:rPr>
              <a:t>单纯母乳喂养与婴幼儿营养</a:t>
            </a:r>
            <a:r>
              <a:rPr lang="en-US" sz="1800" dirty="0" err="1">
                <a:latin typeface="微软雅黑" panose="020B0503020204020204" pitchFamily="34" charset="-122"/>
                <a:ea typeface="微软雅黑" panose="020B0503020204020204" pitchFamily="34" charset="-122"/>
              </a:rPr>
              <a:t>需要</a:t>
            </a:r>
            <a:r>
              <a:rPr lang="zh-CN" altLang="en-US" sz="1800" dirty="0">
                <a:latin typeface="微软雅黑" panose="020B0503020204020204" pitchFamily="34" charset="-122"/>
                <a:ea typeface="微软雅黑" panose="020B0503020204020204" pitchFamily="34" charset="-122"/>
              </a:rPr>
              <a:t>之间出现缺口</a:t>
            </a:r>
          </a:p>
          <a:p>
            <a:pPr lvl="0">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rPr>
              <a:t>所以，</a:t>
            </a:r>
            <a:r>
              <a:rPr lang="en-US" altLang="zh-CN" sz="1800" dirty="0">
                <a:latin typeface="微软雅黑" panose="020B0503020204020204" pitchFamily="34" charset="-122"/>
                <a:ea typeface="微软雅黑" panose="020B0503020204020204" pitchFamily="34" charset="-122"/>
              </a:rPr>
              <a:t>6</a:t>
            </a:r>
            <a:r>
              <a:rPr lang="zh-CN" altLang="en-US" sz="1800" dirty="0">
                <a:latin typeface="微软雅黑" panose="020B0503020204020204" pitchFamily="34" charset="-122"/>
                <a:ea typeface="微软雅黑" panose="020B0503020204020204" pitchFamily="34" charset="-122"/>
              </a:rPr>
              <a:t>个月之后继续母乳喂养，同时需要吃母乳之外的食物（辅食）补充营养缺口。</a:t>
            </a:r>
            <a:endParaRPr lang="en-US" altLang="zh-CN" sz="1800" dirty="0">
              <a:latin typeface="微软雅黑" panose="020B0503020204020204" pitchFamily="34" charset="-122"/>
              <a:ea typeface="微软雅黑" panose="020B0503020204020204" pitchFamily="34" charset="-122"/>
            </a:endParaRPr>
          </a:p>
        </p:txBody>
      </p:sp>
      <p:sp>
        <p:nvSpPr>
          <p:cNvPr id="6" name="标题 1"/>
          <p:cNvSpPr txBox="1"/>
          <p:nvPr/>
        </p:nvSpPr>
        <p:spPr>
          <a:xfrm>
            <a:off x="299803" y="835897"/>
            <a:ext cx="6370483" cy="656850"/>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辅食添加填补营养缺口，满足生长发育需要</a:t>
            </a:r>
            <a:endParaRPr lang="en-US" altLang="zh-CN"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endParaRPr>
          </a:p>
        </p:txBody>
      </p:sp>
      <p:sp>
        <p:nvSpPr>
          <p:cNvPr id="7" name="矩形 6"/>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5" name="内容占位符 64"/>
          <p:cNvPicPr>
            <a:picLocks noGrp="1" noChangeAspect="1"/>
          </p:cNvPicPr>
          <p:nvPr/>
        </p:nvPicPr>
        <p:blipFill>
          <a:blip r:embed="rId2"/>
          <a:stretch>
            <a:fillRect/>
          </a:stretch>
        </p:blipFill>
        <p:spPr>
          <a:xfrm>
            <a:off x="6155267" y="2092828"/>
            <a:ext cx="5857875" cy="3354387"/>
          </a:xfrm>
          <a:prstGeom prst="rect">
            <a:avLst/>
          </a:prstGeom>
          <a:noFill/>
          <a:ln w="9525">
            <a:noFill/>
          </a:ln>
        </p:spPr>
      </p:pic>
      <p:sp>
        <p:nvSpPr>
          <p:cNvPr id="66" name="文本框 65"/>
          <p:cNvSpPr txBox="1"/>
          <p:nvPr/>
        </p:nvSpPr>
        <p:spPr>
          <a:xfrm>
            <a:off x="7681135" y="1492673"/>
            <a:ext cx="1831588" cy="523220"/>
          </a:xfrm>
          <a:prstGeom prst="rect">
            <a:avLst/>
          </a:prstGeom>
          <a:noFill/>
        </p:spPr>
        <p:txBody>
          <a:bodyPr wrap="square" rtlCol="0">
            <a:spAutoFit/>
          </a:bodyPr>
          <a:lstStyle/>
          <a:p>
            <a:pPr algn="ctr"/>
            <a:r>
              <a:rPr lang="zh-CN" altLang="en-US" sz="2800" dirty="0">
                <a:solidFill>
                  <a:srgbClr val="C00000"/>
                </a:solidFill>
                <a:latin typeface="黑体" panose="02010609060101010101" pitchFamily="49" charset="-122"/>
                <a:ea typeface="黑体" panose="02010609060101010101" pitchFamily="49" charset="-122"/>
              </a:rPr>
              <a:t>能量缺口</a:t>
            </a:r>
          </a:p>
        </p:txBody>
      </p:sp>
      <p:cxnSp>
        <p:nvCxnSpPr>
          <p:cNvPr id="69" name="直接连接符 68"/>
          <p:cNvCxnSpPr/>
          <p:nvPr/>
        </p:nvCxnSpPr>
        <p:spPr>
          <a:xfrm>
            <a:off x="8550910" y="3393017"/>
            <a:ext cx="2194560" cy="328961"/>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96122" y="223773"/>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第三节 辅食添加</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辅食添加要点总结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sz="half" idx="4294967295"/>
          </p:nvPr>
        </p:nvSpPr>
        <p:spPr>
          <a:xfrm>
            <a:off x="402336" y="2132767"/>
            <a:ext cx="6267950" cy="3677334"/>
          </a:xfrm>
        </p:spPr>
        <p:txBody>
          <a:bodyPr>
            <a:noAutofit/>
          </a:bodyPr>
          <a:lstStyle/>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rPr>
              <a:t>婴幼儿是一生中第一个生长高峰期，对铁的需要量相对大；</a:t>
            </a:r>
            <a:endParaRPr lang="en-US" altLang="zh-CN" sz="18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rPr>
              <a:t>足月正常体重儿体内储存的铁可以满足生后</a:t>
            </a:r>
            <a:r>
              <a:rPr lang="en-US" altLang="zh-CN" sz="1800" dirty="0">
                <a:latin typeface="微软雅黑" panose="020B0503020204020204" pitchFamily="34" charset="-122"/>
                <a:ea typeface="微软雅黑" panose="020B0503020204020204" pitchFamily="34" charset="-122"/>
              </a:rPr>
              <a:t>6</a:t>
            </a:r>
            <a:r>
              <a:rPr lang="zh-CN" altLang="en-US" sz="1800" dirty="0">
                <a:latin typeface="微软雅黑" panose="020B0503020204020204" pitchFamily="34" charset="-122"/>
                <a:ea typeface="微软雅黑" panose="020B0503020204020204" pitchFamily="34" charset="-122"/>
              </a:rPr>
              <a:t>个月内的需要；</a:t>
            </a:r>
            <a:endParaRPr lang="en-US" altLang="zh-CN" sz="18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rPr>
              <a:t>生后</a:t>
            </a:r>
            <a:r>
              <a:rPr lang="en-US" altLang="zh-CN" sz="1800" dirty="0">
                <a:latin typeface="微软雅黑" panose="020B0503020204020204" pitchFamily="34" charset="-122"/>
                <a:ea typeface="微软雅黑" panose="020B0503020204020204" pitchFamily="34" charset="-122"/>
              </a:rPr>
              <a:t>6</a:t>
            </a:r>
            <a:r>
              <a:rPr lang="zh-CN" altLang="en-US" sz="1800" dirty="0">
                <a:latin typeface="微软雅黑" panose="020B0503020204020204" pitchFamily="34" charset="-122"/>
                <a:ea typeface="微软雅黑" panose="020B0503020204020204" pitchFamily="34" charset="-122"/>
              </a:rPr>
              <a:t>个月婴儿体内铁储耗尽；</a:t>
            </a:r>
            <a:endParaRPr lang="en-US" altLang="zh-CN" sz="18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rPr>
              <a:t>母乳中铁含量低需要从辅食中补充；</a:t>
            </a:r>
            <a:endParaRPr lang="en-US" altLang="zh-CN" sz="18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rPr>
              <a:t>如果</a:t>
            </a:r>
            <a:r>
              <a:rPr lang="zh-CN" altLang="en-US" sz="1800" dirty="0">
                <a:solidFill>
                  <a:srgbClr val="000000"/>
                </a:solidFill>
                <a:latin typeface="微软雅黑" panose="020B0503020204020204" pitchFamily="34" charset="-122"/>
                <a:ea typeface="微软雅黑" panose="020B0503020204020204" pitchFamily="34" charset="-122"/>
              </a:rPr>
              <a:t>不</a:t>
            </a:r>
            <a:r>
              <a:rPr lang="zh-CN" altLang="en-US" sz="1800" dirty="0">
                <a:latin typeface="微软雅黑" panose="020B0503020204020204" pitchFamily="34" charset="-122"/>
                <a:ea typeface="微软雅黑" panose="020B0503020204020204" pitchFamily="34" charset="-122"/>
              </a:rPr>
              <a:t>能及时补充铁就会导致缺铁性贫血。</a:t>
            </a:r>
            <a:endParaRPr lang="zh-CN" altLang="en-US" sz="1800" dirty="0">
              <a:solidFill>
                <a:schemeClr val="tx1"/>
              </a:solidFill>
              <a:latin typeface="微软雅黑" charset="0"/>
              <a:ea typeface="微软雅黑" charset="0"/>
            </a:endParaRPr>
          </a:p>
          <a:p>
            <a:pPr marL="0" indent="0">
              <a:lnSpc>
                <a:spcPct val="150000"/>
              </a:lnSpc>
              <a:buNone/>
            </a:pPr>
            <a:r>
              <a:rPr lang="zh-CN" altLang="en-US" sz="1800" dirty="0">
                <a:solidFill>
                  <a:schemeClr val="tx1"/>
                </a:solidFill>
                <a:latin typeface="微软雅黑" charset="0"/>
                <a:ea typeface="微软雅黑" charset="0"/>
              </a:rPr>
              <a:t>所以：</a:t>
            </a:r>
          </a:p>
          <a:p>
            <a:pPr>
              <a:lnSpc>
                <a:spcPct val="150000"/>
              </a:lnSpc>
              <a:buFont typeface="Wingdings" panose="05000000000000000000" pitchFamily="2" charset="2"/>
              <a:buChar char="Ø"/>
            </a:pPr>
            <a:r>
              <a:rPr lang="zh-CN" altLang="en-US" sz="1800" dirty="0">
                <a:solidFill>
                  <a:schemeClr val="tx1"/>
                </a:solidFill>
                <a:latin typeface="微软雅黑" charset="0"/>
                <a:ea typeface="微软雅黑" charset="0"/>
              </a:rPr>
              <a:t>婴儿</a:t>
            </a:r>
            <a:r>
              <a:rPr lang="en-US" altLang="zh-CN" sz="1800" dirty="0">
                <a:solidFill>
                  <a:schemeClr val="tx1"/>
                </a:solidFill>
                <a:latin typeface="微软雅黑" charset="0"/>
                <a:ea typeface="微软雅黑" charset="0"/>
              </a:rPr>
              <a:t>6</a:t>
            </a:r>
            <a:r>
              <a:rPr lang="zh-CN" altLang="en-US" sz="1800" dirty="0">
                <a:solidFill>
                  <a:schemeClr val="tx1"/>
                </a:solidFill>
                <a:latin typeface="微软雅黑" charset="0"/>
                <a:ea typeface="微软雅黑" charset="0"/>
              </a:rPr>
              <a:t>个月要添加含铁丰富的辅食</a:t>
            </a:r>
          </a:p>
          <a:p>
            <a:pPr>
              <a:lnSpc>
                <a:spcPct val="150000"/>
              </a:lnSpc>
              <a:buFont typeface="Wingdings" panose="05000000000000000000" pitchFamily="2" charset="2"/>
              <a:buChar char="Ø"/>
            </a:pPr>
            <a:r>
              <a:rPr lang="zh-CN" altLang="en-US" sz="1800" dirty="0">
                <a:solidFill>
                  <a:schemeClr val="tx1"/>
                </a:solidFill>
                <a:latin typeface="微软雅黑" charset="0"/>
                <a:ea typeface="微软雅黑" charset="0"/>
              </a:rPr>
              <a:t>早产、多胎、孕期贫血母亲所生婴儿的铁缺乏风险大</a:t>
            </a:r>
            <a:endParaRPr lang="zh-CN" altLang="en-US" sz="1800" dirty="0">
              <a:latin typeface="微软雅黑" panose="020B0503020204020204" pitchFamily="34" charset="-122"/>
              <a:ea typeface="微软雅黑" panose="020B0503020204020204" pitchFamily="34" charset="-122"/>
            </a:endParaRPr>
          </a:p>
        </p:txBody>
      </p:sp>
      <p:pic>
        <p:nvPicPr>
          <p:cNvPr id="8" name="内容占位符 63"/>
          <p:cNvPicPr>
            <a:picLocks noGrp="1" noChangeAspect="1"/>
          </p:cNvPicPr>
          <p:nvPr>
            <p:ph sz="half" idx="4294967295"/>
          </p:nvPr>
        </p:nvPicPr>
        <p:blipFill>
          <a:blip r:embed="rId2"/>
          <a:stretch>
            <a:fillRect/>
          </a:stretch>
        </p:blipFill>
        <p:spPr>
          <a:xfrm>
            <a:off x="6887967" y="2303213"/>
            <a:ext cx="5376862" cy="2935287"/>
          </a:xfrm>
          <a:prstGeom prst="rect">
            <a:avLst/>
          </a:prstGeom>
        </p:spPr>
      </p:pic>
      <p:sp>
        <p:nvSpPr>
          <p:cNvPr id="11" name="文本框 10"/>
          <p:cNvSpPr txBox="1"/>
          <p:nvPr/>
        </p:nvSpPr>
        <p:spPr>
          <a:xfrm>
            <a:off x="8025326" y="1497648"/>
            <a:ext cx="2025569" cy="584775"/>
          </a:xfrm>
          <a:prstGeom prst="rect">
            <a:avLst/>
          </a:prstGeom>
          <a:noFill/>
        </p:spPr>
        <p:txBody>
          <a:bodyPr wrap="square" rtlCol="0">
            <a:spAutoFit/>
          </a:bodyPr>
          <a:lstStyle/>
          <a:p>
            <a:r>
              <a:rPr lang="zh-CN" altLang="en-US" sz="3200">
                <a:solidFill>
                  <a:srgbClr val="C00000"/>
                </a:solidFill>
              </a:rPr>
              <a:t>铁缺口大！</a:t>
            </a:r>
          </a:p>
        </p:txBody>
      </p:sp>
      <p:sp>
        <p:nvSpPr>
          <p:cNvPr id="2" name="矩形 1"/>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标题 1"/>
          <p:cNvSpPr txBox="1"/>
          <p:nvPr/>
        </p:nvSpPr>
        <p:spPr>
          <a:xfrm>
            <a:off x="402336" y="1497787"/>
            <a:ext cx="6370483" cy="51257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zh-CN" altLang="en-US" sz="2400" spc="300" dirty="0">
                <a:latin typeface="微软雅黑" panose="020B0503020204020204" pitchFamily="34" charset="-122"/>
                <a:ea typeface="微软雅黑" panose="020B0503020204020204" pitchFamily="34" charset="-122"/>
                <a:cs typeface="Arial" panose="020B0604020202020204"/>
                <a:sym typeface="Arial" panose="020B0604020202020204"/>
              </a:rPr>
              <a:t>为什么婴儿</a:t>
            </a:r>
            <a:r>
              <a:rPr lang="en-US" altLang="zh-CN" sz="2400" spc="300" dirty="0">
                <a:latin typeface="微软雅黑" panose="020B0503020204020204" pitchFamily="34" charset="-122"/>
                <a:ea typeface="微软雅黑" panose="020B0503020204020204" pitchFamily="34" charset="-122"/>
                <a:cs typeface="Arial" panose="020B0604020202020204"/>
                <a:sym typeface="Arial" panose="020B0604020202020204"/>
              </a:rPr>
              <a:t>6</a:t>
            </a:r>
            <a:r>
              <a:rPr lang="zh-CN" altLang="en-US" sz="2400" spc="300" dirty="0">
                <a:latin typeface="微软雅黑" panose="020B0503020204020204" pitchFamily="34" charset="-122"/>
                <a:ea typeface="微软雅黑" panose="020B0503020204020204" pitchFamily="34" charset="-122"/>
                <a:cs typeface="Arial" panose="020B0604020202020204"/>
                <a:sym typeface="Arial" panose="020B0604020202020204"/>
              </a:rPr>
              <a:t>个月要添加含铁丰富的辅食？</a:t>
            </a:r>
          </a:p>
        </p:txBody>
      </p:sp>
      <p:sp>
        <p:nvSpPr>
          <p:cNvPr id="7" name="标题 1"/>
          <p:cNvSpPr txBox="1"/>
          <p:nvPr/>
        </p:nvSpPr>
        <p:spPr>
          <a:xfrm>
            <a:off x="299803" y="835897"/>
            <a:ext cx="6370483" cy="6568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辅食添加重视铁营养</a:t>
            </a:r>
          </a:p>
        </p:txBody>
      </p:sp>
      <p:sp>
        <p:nvSpPr>
          <p:cNvPr id="9" name="文本框 8"/>
          <p:cNvSpPr txBox="1"/>
          <p:nvPr/>
        </p:nvSpPr>
        <p:spPr>
          <a:xfrm>
            <a:off x="196122" y="223773"/>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第三节 辅食添加</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辅食添加要点总结</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02E3B-D408-472E-969A-EDDDDA231ABE}"/>
              </a:ext>
            </a:extLst>
          </p:cNvPr>
          <p:cNvSpPr>
            <a:spLocks noGrp="1"/>
          </p:cNvSpPr>
          <p:nvPr>
            <p:ph type="title"/>
          </p:nvPr>
        </p:nvSpPr>
        <p:spPr/>
        <p:txBody>
          <a:bodyPr>
            <a:normAutofit/>
          </a:bodyPr>
          <a:lstStyle/>
          <a:p>
            <a:r>
              <a:rPr lang="zh-CN" altLang="en-US" sz="3600">
                <a:latin typeface="微软雅黑" panose="020B0503020204020204" pitchFamily="34" charset="-122"/>
                <a:ea typeface="微软雅黑" panose="020B0503020204020204" pitchFamily="34" charset="-122"/>
              </a:rPr>
              <a:t>幻灯片使用说明</a:t>
            </a:r>
            <a:endParaRPr lang="en-US" sz="3600" dirty="0">
              <a:latin typeface="微软雅黑" panose="020B0503020204020204" pitchFamily="34" charset="-122"/>
              <a:ea typeface="微软雅黑" panose="020B0503020204020204" pitchFamily="34" charset="-122"/>
            </a:endParaRPr>
          </a:p>
        </p:txBody>
      </p:sp>
      <p:sp>
        <p:nvSpPr>
          <p:cNvPr id="3" name="Content Placeholder 2">
            <a:extLst>
              <a:ext uri="{FF2B5EF4-FFF2-40B4-BE49-F238E27FC236}">
                <a16:creationId xmlns:a16="http://schemas.microsoft.com/office/drawing/2014/main" id="{84C9E95A-E3EA-4D1F-A104-AFD99A7E3B29}"/>
              </a:ext>
            </a:extLst>
          </p:cNvPr>
          <p:cNvSpPr>
            <a:spLocks noGrp="1"/>
          </p:cNvSpPr>
          <p:nvPr>
            <p:ph idx="1"/>
          </p:nvPr>
        </p:nvSpPr>
        <p:spPr>
          <a:xfrm>
            <a:off x="838199" y="1847850"/>
            <a:ext cx="10196945" cy="4351338"/>
          </a:xfrm>
        </p:spPr>
        <p:txBody>
          <a:bodyPr>
            <a:normAutofit/>
          </a:bodyPr>
          <a:lstStyle/>
          <a:p>
            <a:pPr marL="0" indent="0">
              <a:buNone/>
            </a:pPr>
            <a:r>
              <a:rPr lang="en-US" altLang="zh-CN" sz="2000" dirty="0">
                <a:latin typeface="微软雅黑" panose="020B0503020204020204" pitchFamily="34" charset="-122"/>
                <a:ea typeface="微软雅黑" panose="020B0503020204020204" pitchFamily="34" charset="-122"/>
              </a:rPr>
              <a:t>1.</a:t>
            </a:r>
            <a:r>
              <a:rPr lang="zh-CN" sz="2000" dirty="0">
                <a:solidFill>
                  <a:srgbClr val="000000"/>
                </a:solidFill>
                <a:latin typeface="微软雅黑" panose="020B0503020204020204" pitchFamily="34" charset="-122"/>
                <a:ea typeface="微软雅黑" panose="020B0503020204020204" pitchFamily="34" charset="-122"/>
                <a:cs typeface="楷体" charset="0"/>
                <a:sym typeface="+mn-ea"/>
              </a:rPr>
              <a:t>本幻灯片由首都儿科研究所</a:t>
            </a:r>
            <a:r>
              <a:rPr lang="zh-CN" altLang="en-US" sz="2000" dirty="0">
                <a:solidFill>
                  <a:srgbClr val="000000"/>
                </a:solidFill>
                <a:latin typeface="微软雅黑" panose="020B0503020204020204" pitchFamily="34" charset="-122"/>
                <a:ea typeface="微软雅黑" panose="020B0503020204020204" pitchFamily="34" charset="-122"/>
                <a:cs typeface="楷体" charset="0"/>
                <a:sym typeface="+mn-ea"/>
              </a:rPr>
              <a:t>、</a:t>
            </a:r>
            <a:r>
              <a:rPr lang="zh-CN" sz="2000" dirty="0">
                <a:solidFill>
                  <a:srgbClr val="000000"/>
                </a:solidFill>
                <a:latin typeface="微软雅黑" panose="020B0503020204020204" pitchFamily="34" charset="-122"/>
                <a:ea typeface="微软雅黑" panose="020B0503020204020204" pitchFamily="34" charset="-122"/>
                <a:cs typeface="楷体" charset="0"/>
                <a:sym typeface="+mn-ea"/>
              </a:rPr>
              <a:t>中国疾病预防控制中心妇幼保健中心</a:t>
            </a:r>
            <a:r>
              <a:rPr lang="zh-CN" altLang="en-US" sz="2000" dirty="0">
                <a:solidFill>
                  <a:srgbClr val="000000"/>
                </a:solidFill>
                <a:latin typeface="微软雅黑" panose="020B0503020204020204" pitchFamily="34" charset="-122"/>
                <a:ea typeface="微软雅黑" panose="020B0503020204020204" pitchFamily="34" charset="-122"/>
                <a:cs typeface="楷体" charset="0"/>
                <a:sym typeface="+mn-ea"/>
              </a:rPr>
              <a:t>和</a:t>
            </a:r>
            <a:r>
              <a:rPr lang="zh-CN" sz="2000" dirty="0">
                <a:solidFill>
                  <a:srgbClr val="000000"/>
                </a:solidFill>
                <a:latin typeface="微软雅黑" panose="020B0503020204020204" pitchFamily="34" charset="-122"/>
                <a:ea typeface="微软雅黑" panose="020B0503020204020204" pitchFamily="34" charset="-122"/>
                <a:cs typeface="楷体" charset="0"/>
                <a:sym typeface="+mn-ea"/>
              </a:rPr>
              <a:t>联合国儿童基金会</a:t>
            </a:r>
            <a:r>
              <a:rPr lang="zh-CN" altLang="en-US" sz="2000" dirty="0">
                <a:solidFill>
                  <a:srgbClr val="000000"/>
                </a:solidFill>
                <a:latin typeface="微软雅黑" panose="020B0503020204020204" pitchFamily="34" charset="-122"/>
                <a:ea typeface="微软雅黑" panose="020B0503020204020204" pitchFamily="34" charset="-122"/>
                <a:cs typeface="楷体" charset="0"/>
                <a:sym typeface="+mn-ea"/>
              </a:rPr>
              <a:t>驻华办事处</a:t>
            </a:r>
            <a:r>
              <a:rPr lang="zh-CN" sz="2000" dirty="0">
                <a:solidFill>
                  <a:srgbClr val="000000"/>
                </a:solidFill>
                <a:latin typeface="微软雅黑" panose="020B0503020204020204" pitchFamily="34" charset="-122"/>
                <a:ea typeface="微软雅黑" panose="020B0503020204020204" pitchFamily="34" charset="-122"/>
                <a:cs typeface="楷体" charset="0"/>
                <a:sym typeface="+mn-ea"/>
              </a:rPr>
              <a:t>组织编写</a:t>
            </a:r>
            <a:r>
              <a:rPr lang="zh-CN" altLang="en-US" sz="2000" dirty="0">
                <a:solidFill>
                  <a:srgbClr val="000000"/>
                </a:solidFill>
                <a:latin typeface="微软雅黑" panose="020B0503020204020204" pitchFamily="34" charset="-122"/>
                <a:ea typeface="微软雅黑" panose="020B0503020204020204" pitchFamily="34" charset="-122"/>
                <a:cs typeface="楷体" charset="0"/>
                <a:sym typeface="+mn-ea"/>
              </a:rPr>
              <a:t>。</a:t>
            </a:r>
            <a:r>
              <a:rPr lang="zh-CN" sz="2000" dirty="0">
                <a:solidFill>
                  <a:srgbClr val="000000"/>
                </a:solidFill>
                <a:latin typeface="微软雅黑" panose="020B0503020204020204" pitchFamily="34" charset="-122"/>
                <a:ea typeface="微软雅黑" panose="020B0503020204020204" pitchFamily="34" charset="-122"/>
                <a:cs typeface="楷体" charset="0"/>
                <a:sym typeface="+mn-ea"/>
              </a:rPr>
              <a:t>供婴幼儿营养喂养咨询指导能力提升培训项目</a:t>
            </a:r>
            <a:r>
              <a:rPr lang="zh-CN" altLang="en-US" sz="2000" dirty="0">
                <a:solidFill>
                  <a:srgbClr val="000000"/>
                </a:solidFill>
                <a:latin typeface="微软雅黑" panose="020B0503020204020204" pitchFamily="34" charset="-122"/>
                <a:ea typeface="微软雅黑" panose="020B0503020204020204" pitchFamily="34" charset="-122"/>
                <a:cs typeface="楷体" charset="0"/>
                <a:sym typeface="+mn-ea"/>
              </a:rPr>
              <a:t>的一日实践课中配套</a:t>
            </a:r>
            <a:r>
              <a:rPr lang="zh-CN" sz="2000" dirty="0">
                <a:solidFill>
                  <a:srgbClr val="000000"/>
                </a:solidFill>
                <a:latin typeface="微软雅黑" panose="020B0503020204020204" pitchFamily="34" charset="-122"/>
                <a:ea typeface="微软雅黑" panose="020B0503020204020204" pitchFamily="34" charset="-122"/>
                <a:cs typeface="楷体" charset="0"/>
                <a:sym typeface="+mn-ea"/>
              </a:rPr>
              <a:t>使用</a:t>
            </a:r>
            <a:r>
              <a:rPr lang="zh-CN" altLang="en-US" sz="2000" dirty="0">
                <a:solidFill>
                  <a:srgbClr val="000000"/>
                </a:solidFill>
                <a:latin typeface="微软雅黑" panose="020B0503020204020204" pitchFamily="34" charset="-122"/>
                <a:ea typeface="微软雅黑" panose="020B0503020204020204" pitchFamily="34" charset="-122"/>
                <a:cs typeface="楷体" charset="0"/>
                <a:sym typeface="+mn-ea"/>
              </a:rPr>
              <a:t>。幻灯片中的图片均受版权保护。 </a:t>
            </a:r>
            <a:endParaRPr lang="en-US" altLang="zh-CN" sz="2000" dirty="0">
              <a:solidFill>
                <a:srgbClr val="000000"/>
              </a:solidFill>
              <a:latin typeface="微软雅黑" panose="020B0503020204020204" pitchFamily="34" charset="-122"/>
              <a:ea typeface="微软雅黑" panose="020B0503020204020204" pitchFamily="34" charset="-122"/>
              <a:cs typeface="楷体" charset="0"/>
              <a:sym typeface="+mn-ea"/>
            </a:endParaRPr>
          </a:p>
          <a:p>
            <a:pPr marL="0" indent="0">
              <a:buNone/>
            </a:pPr>
            <a:r>
              <a:rPr lang="en-US" altLang="zh-CN" sz="2000" dirty="0">
                <a:latin typeface="微软雅黑" panose="020B0503020204020204" pitchFamily="34" charset="-122"/>
                <a:ea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rPr>
              <a:t>幻灯片分为三个部分</a:t>
            </a:r>
            <a:endParaRPr lang="en-US" altLang="zh-CN" sz="2000" dirty="0">
              <a:latin typeface="微软雅黑" panose="020B0503020204020204" pitchFamily="34" charset="-122"/>
              <a:ea typeface="微软雅黑" panose="020B0503020204020204" pitchFamily="34" charset="-122"/>
            </a:endParaRPr>
          </a:p>
          <a:p>
            <a:pPr marL="0" indent="0">
              <a:buNone/>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）第一部分母乳喂养姿势和含接的技巧练习部分对应第二节母乳喂养中的图片练习部分（</a:t>
            </a:r>
            <a:r>
              <a:rPr lang="en-US" altLang="zh-CN" sz="2000" dirty="0">
                <a:latin typeface="微软雅黑" panose="020B0503020204020204" pitchFamily="34" charset="-122"/>
                <a:ea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rPr>
              <a:t>分钟）</a:t>
            </a:r>
            <a:endParaRPr lang="en-US" altLang="zh-CN" sz="2000" dirty="0">
              <a:latin typeface="微软雅黑" panose="020B0503020204020204" pitchFamily="34" charset="-122"/>
              <a:ea typeface="微软雅黑" panose="020B0503020204020204" pitchFamily="34" charset="-122"/>
            </a:endParaRPr>
          </a:p>
          <a:p>
            <a:pPr marL="0" indent="0">
              <a:buNone/>
            </a:pP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）第二部分辅食添加要点总结对应第三节辅食添加的要点总结部分（</a:t>
            </a:r>
            <a:r>
              <a:rPr lang="en-US" altLang="zh-CN" sz="2000" dirty="0">
                <a:latin typeface="微软雅黑" panose="020B0503020204020204" pitchFamily="34" charset="-122"/>
                <a:ea typeface="微软雅黑" panose="020B0503020204020204" pitchFamily="34" charset="-122"/>
              </a:rPr>
              <a:t>10</a:t>
            </a:r>
            <a:r>
              <a:rPr lang="zh-CN" altLang="en-US" sz="2000" dirty="0">
                <a:latin typeface="微软雅黑" panose="020B0503020204020204" pitchFamily="34" charset="-122"/>
                <a:ea typeface="微软雅黑" panose="020B0503020204020204" pitchFamily="34" charset="-122"/>
              </a:rPr>
              <a:t>分钟）</a:t>
            </a:r>
            <a:endParaRPr lang="en-US" altLang="zh-CN" sz="2000" dirty="0">
              <a:latin typeface="微软雅黑" panose="020B0503020204020204" pitchFamily="34" charset="-122"/>
              <a:ea typeface="微软雅黑" panose="020B0503020204020204" pitchFamily="34" charset="-122"/>
            </a:endParaRPr>
          </a:p>
          <a:p>
            <a:pPr marL="0" indent="0">
              <a:buNone/>
            </a:pP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）第三部分婴幼儿喂养扩展阅读供教员来备选是否给学员进行复习和延伸。</a:t>
            </a:r>
            <a:endParaRPr lang="en-US" altLang="zh-CN" sz="2000" dirty="0">
              <a:latin typeface="微软雅黑" panose="020B0503020204020204" pitchFamily="34" charset="-122"/>
              <a:ea typeface="微软雅黑" panose="020B0503020204020204" pitchFamily="34" charset="-122"/>
            </a:endParaRPr>
          </a:p>
          <a:p>
            <a:pPr marL="0" indent="0">
              <a:buNone/>
            </a:pPr>
            <a:r>
              <a:rPr lang="en-US" sz="2000" dirty="0">
                <a:latin typeface="微软雅黑" panose="020B0503020204020204" pitchFamily="34" charset="-122"/>
                <a:ea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楷体" charset="0"/>
              </a:rPr>
              <a:t>向参与幻灯</a:t>
            </a:r>
            <a:r>
              <a:rPr lang="zh-CN" altLang="en-US" sz="2000" dirty="0">
                <a:latin typeface="微软雅黑" panose="020B0503020204020204" pitchFamily="34" charset="-122"/>
                <a:ea typeface="微软雅黑" panose="020B0503020204020204" pitchFamily="34" charset="-122"/>
                <a:cs typeface="楷体" charset="0"/>
                <a:sym typeface="+mn-ea"/>
              </a:rPr>
              <a:t>编写制作</a:t>
            </a:r>
            <a:r>
              <a:rPr lang="zh-CN" altLang="en-US" sz="2000" dirty="0">
                <a:latin typeface="微软雅黑" panose="020B0503020204020204" pitchFamily="34" charset="-122"/>
                <a:ea typeface="微软雅黑" panose="020B0503020204020204" pitchFamily="34" charset="-122"/>
                <a:cs typeface="楷体" charset="0"/>
              </a:rPr>
              <a:t>的老师们致谢：陈卫、张淑一、王铮、路童、李楠、王燕、</a:t>
            </a:r>
            <a:r>
              <a:rPr lang="zh-CN" altLang="en-US" sz="2000" dirty="0">
                <a:latin typeface="微软雅黑" panose="020B0503020204020204" pitchFamily="34" charset="-122"/>
                <a:ea typeface="微软雅黑" panose="020B0503020204020204" pitchFamily="34" charset="-122"/>
                <a:cs typeface="楷体" charset="0"/>
                <a:sym typeface="+mn-ea"/>
              </a:rPr>
              <a:t>朱欣娅</a:t>
            </a:r>
            <a:endParaRPr lang="en-US" sz="2000" dirty="0">
              <a:latin typeface="微软雅黑" panose="020B0503020204020204" pitchFamily="34" charset="-122"/>
              <a:ea typeface="微软雅黑" panose="020B0503020204020204" pitchFamily="34" charset="-122"/>
            </a:endParaRPr>
          </a:p>
        </p:txBody>
      </p:sp>
      <p:sp>
        <p:nvSpPr>
          <p:cNvPr id="4" name="Slide Number Placeholder 3">
            <a:extLst>
              <a:ext uri="{FF2B5EF4-FFF2-40B4-BE49-F238E27FC236}">
                <a16:creationId xmlns:a16="http://schemas.microsoft.com/office/drawing/2014/main" id="{6C538EFB-2009-4348-9FBB-F988BA926526}"/>
              </a:ext>
            </a:extLst>
          </p:cNvPr>
          <p:cNvSpPr>
            <a:spLocks noGrp="1"/>
          </p:cNvSpPr>
          <p:nvPr>
            <p:ph type="sldNum" sz="quarter" idx="12"/>
          </p:nvPr>
        </p:nvSpPr>
        <p:spPr/>
        <p:txBody>
          <a:bodyPr/>
          <a:lstStyle/>
          <a:p>
            <a:fld id="{C19A3665-EC00-4665-BE35-61D9176EAF02}" type="slidenum">
              <a:rPr lang="zh-CN" altLang="en-US" smtClean="0"/>
              <a:t>2</a:t>
            </a:fld>
            <a:endParaRPr lang="zh-CN" altLang="en-US" dirty="0"/>
          </a:p>
        </p:txBody>
      </p:sp>
    </p:spTree>
    <p:extLst>
      <p:ext uri="{BB962C8B-B14F-4D97-AF65-F5344CB8AC3E}">
        <p14:creationId xmlns:p14="http://schemas.microsoft.com/office/powerpoint/2010/main" val="2334028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61177" y="1492747"/>
            <a:ext cx="10231249" cy="2668665"/>
          </a:xfrm>
        </p:spPr>
        <p:txBody>
          <a:bodyPr/>
          <a:lstStyle/>
          <a:p>
            <a:pPr>
              <a:lnSpc>
                <a:spcPct val="150000"/>
              </a:lnSpc>
              <a:buFont typeface="Wingdings" panose="05000000000000000000" pitchFamily="2" charset="2"/>
              <a:buChar char="Ø"/>
            </a:pPr>
            <a:r>
              <a:rPr lang="zh-CN" altLang="en-US" sz="1800" spc="300" dirty="0">
                <a:latin typeface="微软雅黑" panose="020B0503020204020204" pitchFamily="34" charset="-122"/>
                <a:ea typeface="微软雅黑" panose="020B0503020204020204" pitchFamily="34" charset="-122"/>
                <a:cs typeface="Arial" panose="020B0604020202020204"/>
                <a:sym typeface="Arial" panose="020B0604020202020204"/>
              </a:rPr>
              <a:t>铁缺乏与缺铁性贫血</a:t>
            </a:r>
            <a:r>
              <a:rPr lang="en-US" sz="1800" dirty="0" err="1">
                <a:latin typeface="微软雅黑" panose="020B0503020204020204" pitchFamily="34" charset="-122"/>
                <a:ea typeface="微软雅黑" panose="020B0503020204020204" pitchFamily="34" charset="-122"/>
              </a:rPr>
              <a:t>对儿童健康的危害</a:t>
            </a:r>
            <a:endParaRPr lang="en-US" sz="1800" dirty="0">
              <a:latin typeface="微软雅黑" panose="020B0503020204020204" pitchFamily="34" charset="-122"/>
              <a:ea typeface="微软雅黑" panose="020B0503020204020204" pitchFamily="34" charset="-122"/>
            </a:endParaRPr>
          </a:p>
          <a:p>
            <a:pPr lvl="1">
              <a:lnSpc>
                <a:spcPct val="150000"/>
              </a:lnSpc>
            </a:pPr>
            <a:r>
              <a:rPr lang="en-US" sz="1800" dirty="0" err="1">
                <a:solidFill>
                  <a:srgbClr val="C00000"/>
                </a:solidFill>
                <a:latin typeface="微软雅黑" panose="020B0503020204020204" pitchFamily="34" charset="-122"/>
                <a:ea typeface="微软雅黑" panose="020B0503020204020204" pitchFamily="34" charset="-122"/>
              </a:rPr>
              <a:t>影响脑发育：</a:t>
            </a:r>
            <a:r>
              <a:rPr lang="en-US" sz="1800" dirty="0" err="1">
                <a:latin typeface="微软雅黑" panose="020B0503020204020204" pitchFamily="34" charset="-122"/>
                <a:ea typeface="微软雅黑" panose="020B0503020204020204" pitchFamily="34" charset="-122"/>
              </a:rPr>
              <a:t>对认知、学习能力和行为发育等造成</a:t>
            </a:r>
            <a:r>
              <a:rPr lang="zh-CN" altLang="en-US" sz="1800" dirty="0">
                <a:latin typeface="微软雅黑" panose="020B0503020204020204" pitchFamily="34" charset="-122"/>
                <a:ea typeface="微软雅黑" panose="020B0503020204020204" pitchFamily="34" charset="-122"/>
              </a:rPr>
              <a:t>远期的、</a:t>
            </a:r>
            <a:r>
              <a:rPr lang="en-US" sz="1800" dirty="0" err="1">
                <a:latin typeface="微软雅黑" panose="020B0503020204020204" pitchFamily="34" charset="-122"/>
                <a:ea typeface="微软雅黑" panose="020B0503020204020204" pitchFamily="34" charset="-122"/>
              </a:rPr>
              <a:t>不可逆损害</a:t>
            </a:r>
            <a:endParaRPr lang="en-US" sz="1800" dirty="0">
              <a:latin typeface="微软雅黑" panose="020B0503020204020204" pitchFamily="34" charset="-122"/>
              <a:ea typeface="微软雅黑" panose="020B0503020204020204" pitchFamily="34" charset="-122"/>
            </a:endParaRPr>
          </a:p>
          <a:p>
            <a:pPr lvl="1">
              <a:lnSpc>
                <a:spcPct val="150000"/>
              </a:lnSpc>
            </a:pPr>
            <a:r>
              <a:rPr lang="en-US" sz="1800" dirty="0" err="1">
                <a:solidFill>
                  <a:srgbClr val="C00000"/>
                </a:solidFill>
                <a:latin typeface="微软雅黑" panose="020B0503020204020204" pitchFamily="34" charset="-122"/>
                <a:ea typeface="微软雅黑" panose="020B0503020204020204" pitchFamily="34" charset="-122"/>
              </a:rPr>
              <a:t>影响生长发育：</a:t>
            </a:r>
            <a:r>
              <a:rPr lang="en-US" sz="1800" dirty="0" err="1">
                <a:latin typeface="微软雅黑" panose="020B0503020204020204" pitchFamily="34" charset="-122"/>
                <a:ea typeface="微软雅黑" panose="020B0503020204020204" pitchFamily="34" charset="-122"/>
              </a:rPr>
              <a:t>体格发育迟缓，健康水平降低</a:t>
            </a:r>
            <a:endParaRPr lang="en-US" sz="1800" dirty="0">
              <a:latin typeface="微软雅黑" panose="020B0503020204020204" pitchFamily="34" charset="-122"/>
              <a:ea typeface="微软雅黑" panose="020B0503020204020204" pitchFamily="34" charset="-122"/>
            </a:endParaRPr>
          </a:p>
          <a:p>
            <a:pPr lvl="1">
              <a:lnSpc>
                <a:spcPct val="150000"/>
              </a:lnSpc>
            </a:pPr>
            <a:r>
              <a:rPr lang="en-US" sz="1800" dirty="0" err="1">
                <a:solidFill>
                  <a:srgbClr val="C00000"/>
                </a:solidFill>
                <a:latin typeface="微软雅黑" panose="020B0503020204020204" pitchFamily="34" charset="-122"/>
                <a:ea typeface="微软雅黑" panose="020B0503020204020204" pitchFamily="34" charset="-122"/>
              </a:rPr>
              <a:t>影响运动能力发展：</a:t>
            </a:r>
            <a:r>
              <a:rPr lang="en-US" sz="1800" dirty="0" err="1">
                <a:latin typeface="微软雅黑" panose="020B0503020204020204" pitchFamily="34" charset="-122"/>
                <a:ea typeface="微软雅黑" panose="020B0503020204020204" pitchFamily="34" charset="-122"/>
              </a:rPr>
              <a:t>肌肉软弱、运动能力下降、易疲劳</a:t>
            </a:r>
            <a:r>
              <a:rPr lang="zh-CN" altLang="en-US" sz="1800" dirty="0">
                <a:latin typeface="微软雅黑" panose="020B0503020204020204" pitchFamily="34" charset="-122"/>
                <a:ea typeface="微软雅黑" panose="020B0503020204020204" pitchFamily="34" charset="-122"/>
              </a:rPr>
              <a:t>，</a:t>
            </a:r>
            <a:r>
              <a:rPr lang="en-US" sz="1800" dirty="0" err="1">
                <a:latin typeface="微软雅黑" panose="020B0503020204020204" pitchFamily="34" charset="-122"/>
                <a:ea typeface="微软雅黑" panose="020B0503020204020204" pitchFamily="34" charset="-122"/>
              </a:rPr>
              <a:t>体能发育</a:t>
            </a:r>
            <a:r>
              <a:rPr lang="zh-CN" altLang="en-US" sz="1800" dirty="0">
                <a:latin typeface="微软雅黑" panose="020B0503020204020204" pitchFamily="34" charset="-122"/>
                <a:ea typeface="微软雅黑" panose="020B0503020204020204" pitchFamily="34" charset="-122"/>
              </a:rPr>
              <a:t>影响</a:t>
            </a:r>
            <a:endParaRPr lang="en-US" sz="1800" dirty="0">
              <a:latin typeface="微软雅黑" panose="020B0503020204020204" pitchFamily="34" charset="-122"/>
              <a:ea typeface="微软雅黑" panose="020B0503020204020204" pitchFamily="34" charset="-122"/>
            </a:endParaRPr>
          </a:p>
          <a:p>
            <a:pPr lvl="1">
              <a:lnSpc>
                <a:spcPct val="150000"/>
              </a:lnSpc>
            </a:pPr>
            <a:r>
              <a:rPr lang="en-US" sz="1800" dirty="0" err="1">
                <a:solidFill>
                  <a:srgbClr val="C00000"/>
                </a:solidFill>
                <a:latin typeface="微软雅黑" panose="020B0503020204020204" pitchFamily="34" charset="-122"/>
                <a:ea typeface="微软雅黑" panose="020B0503020204020204" pitchFamily="34" charset="-122"/>
              </a:rPr>
              <a:t>影响免疫和抗感染能力</a:t>
            </a:r>
            <a:r>
              <a:rPr lang="en-US" sz="1800" dirty="0">
                <a:solidFill>
                  <a:srgbClr val="C00000"/>
                </a:solidFill>
                <a:latin typeface="微软雅黑" panose="020B0503020204020204" pitchFamily="34" charset="-122"/>
                <a:ea typeface="微软雅黑" panose="020B0503020204020204" pitchFamily="34" charset="-122"/>
              </a:rPr>
              <a:t>：</a:t>
            </a:r>
            <a:r>
              <a:rPr lang="zh-CN" altLang="en-US" sz="1800" dirty="0">
                <a:latin typeface="微软雅黑" panose="020B0503020204020204" pitchFamily="34" charset="-122"/>
                <a:ea typeface="微软雅黑" panose="020B0503020204020204" pitchFamily="34" charset="-122"/>
              </a:rPr>
              <a:t>婴幼儿</a:t>
            </a:r>
            <a:r>
              <a:rPr lang="en-US" sz="1800" dirty="0" err="1">
                <a:latin typeface="微软雅黑" panose="020B0503020204020204" pitchFamily="34" charset="-122"/>
                <a:ea typeface="微软雅黑" panose="020B0503020204020204" pitchFamily="34" charset="-122"/>
              </a:rPr>
              <a:t>反复上呼吸道感染迁延不愈</a:t>
            </a:r>
            <a:endParaRPr lang="en-US" sz="1800" dirty="0">
              <a:latin typeface="微软雅黑" panose="020B0503020204020204" pitchFamily="34" charset="-122"/>
              <a:ea typeface="微软雅黑" panose="020B0503020204020204" pitchFamily="34" charset="-122"/>
            </a:endParaRPr>
          </a:p>
        </p:txBody>
      </p:sp>
      <p:sp>
        <p:nvSpPr>
          <p:cNvPr id="6" name="矩形 5"/>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标题 1"/>
          <p:cNvSpPr txBox="1"/>
          <p:nvPr/>
        </p:nvSpPr>
        <p:spPr>
          <a:xfrm>
            <a:off x="299803" y="835897"/>
            <a:ext cx="6370483" cy="6568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辅食添加重视铁营养</a:t>
            </a:r>
          </a:p>
        </p:txBody>
      </p:sp>
      <p:sp>
        <p:nvSpPr>
          <p:cNvPr id="8" name="文本框 7"/>
          <p:cNvSpPr txBox="1"/>
          <p:nvPr/>
        </p:nvSpPr>
        <p:spPr>
          <a:xfrm>
            <a:off x="0" y="0"/>
            <a:ext cx="7315200" cy="368300"/>
          </a:xfrm>
          <a:prstGeom prst="rect">
            <a:avLst/>
          </a:prstGeom>
          <a:noFill/>
        </p:spPr>
        <p:txBody>
          <a:bodyPr wrap="square" rtlCol="0" anchor="t">
            <a:spAutoFit/>
          </a:bodyPr>
          <a:lstStyle/>
          <a:p>
            <a:r>
              <a:rPr lang="zh-CN" altLang="en-US"/>
              <a:t> </a:t>
            </a:r>
          </a:p>
        </p:txBody>
      </p:sp>
      <p:sp>
        <p:nvSpPr>
          <p:cNvPr id="2" name="文本框 1"/>
          <p:cNvSpPr txBox="1"/>
          <p:nvPr/>
        </p:nvSpPr>
        <p:spPr>
          <a:xfrm>
            <a:off x="196122" y="223773"/>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第三节 辅食添加</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辅食添加要点总结</a:t>
            </a:r>
          </a:p>
        </p:txBody>
      </p:sp>
      <p:pic>
        <p:nvPicPr>
          <p:cNvPr id="5" name="Picture 4">
            <a:extLst>
              <a:ext uri="{FF2B5EF4-FFF2-40B4-BE49-F238E27FC236}">
                <a16:creationId xmlns:a16="http://schemas.microsoft.com/office/drawing/2014/main" id="{CAED4B6A-8B80-4B48-B66A-C6A4DB60E1EF}"/>
              </a:ext>
            </a:extLst>
          </p:cNvPr>
          <p:cNvPicPr>
            <a:picLocks noChangeAspect="1"/>
          </p:cNvPicPr>
          <p:nvPr/>
        </p:nvPicPr>
        <p:blipFill>
          <a:blip r:embed="rId2"/>
          <a:stretch>
            <a:fillRect/>
          </a:stretch>
        </p:blipFill>
        <p:spPr>
          <a:xfrm>
            <a:off x="7624329" y="3902218"/>
            <a:ext cx="4438650" cy="18383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idx="4294967295"/>
          </p:nvPr>
        </p:nvSpPr>
        <p:spPr>
          <a:xfrm>
            <a:off x="299803" y="1367582"/>
            <a:ext cx="7854696" cy="441352"/>
          </a:xfrm>
        </p:spPr>
        <p:txBody>
          <a:bodyPr>
            <a:normAutofit fontScale="90000"/>
          </a:bodyPr>
          <a:lstStyle/>
          <a:p>
            <a:br>
              <a:rPr lang="en-US" altLang="zh-CN"/>
            </a:br>
            <a:endParaRPr lang="zh-CN" altLang="en-US"/>
          </a:p>
        </p:txBody>
      </p:sp>
      <p:sp>
        <p:nvSpPr>
          <p:cNvPr id="10" name="内容占位符 9"/>
          <p:cNvSpPr>
            <a:spLocks noGrp="1"/>
          </p:cNvSpPr>
          <p:nvPr>
            <p:ph idx="4294967295"/>
          </p:nvPr>
        </p:nvSpPr>
        <p:spPr>
          <a:xfrm>
            <a:off x="493776" y="2024063"/>
            <a:ext cx="3999816" cy="4168118"/>
          </a:xfrm>
        </p:spPr>
        <p:txBody>
          <a:bodyPr>
            <a:noAutofit/>
          </a:bodyPr>
          <a:lstStyle/>
          <a:p>
            <a:pPr>
              <a:lnSpc>
                <a:spcPct val="130000"/>
              </a:lnSpc>
              <a:buFont typeface="Wingdings" panose="05000000000000000000" pitchFamily="2" charset="2"/>
              <a:buChar char="Ø"/>
            </a:pPr>
            <a:r>
              <a:rPr lang="zh-CN" altLang="en-US" sz="1800" dirty="0">
                <a:latin typeface="微软雅黑" charset="0"/>
                <a:ea typeface="微软雅黑" charset="0"/>
                <a:cs typeface="微软雅黑" charset="0"/>
              </a:rPr>
              <a:t>每天最少摄入</a:t>
            </a:r>
            <a:r>
              <a:rPr lang="en-US" altLang="zh-CN" sz="1800" dirty="0">
                <a:solidFill>
                  <a:srgbClr val="FF0000"/>
                </a:solidFill>
                <a:latin typeface="微软雅黑" charset="0"/>
                <a:ea typeface="微软雅黑" charset="0"/>
                <a:cs typeface="微软雅黑" charset="0"/>
              </a:rPr>
              <a:t>4</a:t>
            </a:r>
            <a:r>
              <a:rPr lang="zh-CN" altLang="en-US" sz="1800" dirty="0">
                <a:solidFill>
                  <a:srgbClr val="FF0000"/>
                </a:solidFill>
                <a:latin typeface="微软雅黑" charset="0"/>
                <a:ea typeface="微软雅黑" charset="0"/>
                <a:cs typeface="微软雅黑" charset="0"/>
              </a:rPr>
              <a:t>类</a:t>
            </a:r>
            <a:r>
              <a:rPr lang="zh-CN" altLang="en-US" sz="1800" dirty="0">
                <a:latin typeface="微软雅黑" charset="0"/>
                <a:ea typeface="微软雅黑" charset="0"/>
                <a:cs typeface="微软雅黑" charset="0"/>
              </a:rPr>
              <a:t>食物</a:t>
            </a:r>
            <a:endParaRPr lang="en-US" altLang="zh-CN" sz="1800" dirty="0">
              <a:solidFill>
                <a:srgbClr val="FF0000"/>
              </a:solidFill>
              <a:latin typeface="微软雅黑" charset="0"/>
              <a:ea typeface="微软雅黑" charset="0"/>
              <a:cs typeface="微软雅黑" charset="0"/>
            </a:endParaRPr>
          </a:p>
          <a:p>
            <a:pPr>
              <a:lnSpc>
                <a:spcPct val="130000"/>
              </a:lnSpc>
              <a:buFont typeface="Arial" panose="020B0604020202020204" pitchFamily="34" charset="0"/>
              <a:buChar char="ꟷ"/>
            </a:pPr>
            <a:r>
              <a:rPr lang="zh-CN" altLang="en-US" sz="1800" dirty="0">
                <a:solidFill>
                  <a:srgbClr val="0070C0"/>
                </a:solidFill>
                <a:latin typeface="微软雅黑" charset="0"/>
                <a:ea typeface="微软雅黑" charset="0"/>
                <a:cs typeface="微软雅黑" charset="0"/>
              </a:rPr>
              <a:t>肉类：</a:t>
            </a:r>
            <a:r>
              <a:rPr lang="zh-CN" altLang="en-US" sz="1800" dirty="0">
                <a:latin typeface="微软雅黑" charset="0"/>
                <a:ea typeface="微软雅黑" charset="0"/>
                <a:cs typeface="微软雅黑" charset="0"/>
              </a:rPr>
              <a:t>补充</a:t>
            </a:r>
            <a:r>
              <a:rPr lang="zh-CN" altLang="en-US" sz="1800" b="1" dirty="0">
                <a:solidFill>
                  <a:srgbClr val="FF0000"/>
                </a:solidFill>
                <a:latin typeface="微软雅黑" charset="0"/>
                <a:ea typeface="微软雅黑" charset="0"/>
                <a:cs typeface="微软雅黑" charset="0"/>
              </a:rPr>
              <a:t>铁</a:t>
            </a:r>
            <a:r>
              <a:rPr lang="zh-CN" altLang="en-US" sz="1800" dirty="0">
                <a:latin typeface="微软雅黑" charset="0"/>
                <a:ea typeface="微软雅黑" charset="0"/>
                <a:cs typeface="微软雅黑" charset="0"/>
              </a:rPr>
              <a:t>、锌等</a:t>
            </a:r>
            <a:endParaRPr lang="en-US" altLang="zh-CN" sz="1800" dirty="0">
              <a:latin typeface="微软雅黑" charset="0"/>
              <a:ea typeface="微软雅黑" charset="0"/>
              <a:cs typeface="微软雅黑" charset="0"/>
            </a:endParaRPr>
          </a:p>
          <a:p>
            <a:pPr>
              <a:lnSpc>
                <a:spcPct val="130000"/>
              </a:lnSpc>
              <a:buFont typeface="Arial" panose="020B0604020202020204" pitchFamily="34" charset="0"/>
              <a:buChar char="ꟷ"/>
            </a:pPr>
            <a:r>
              <a:rPr lang="zh-CN" altLang="en-US" sz="1800" dirty="0">
                <a:solidFill>
                  <a:srgbClr val="0070C0"/>
                </a:solidFill>
                <a:latin typeface="微软雅黑" charset="0"/>
                <a:ea typeface="微软雅黑" charset="0"/>
                <a:cs typeface="微软雅黑" charset="0"/>
              </a:rPr>
              <a:t>蔬菜类：</a:t>
            </a:r>
            <a:r>
              <a:rPr lang="zh-CN" altLang="en-US" sz="1800" dirty="0">
                <a:latin typeface="微软雅黑" charset="0"/>
                <a:ea typeface="微软雅黑" charset="0"/>
                <a:cs typeface="微软雅黑" charset="0"/>
              </a:rPr>
              <a:t>补充维生素</a:t>
            </a:r>
            <a:endParaRPr lang="en-US" altLang="zh-CN" sz="1800" dirty="0">
              <a:latin typeface="微软雅黑" charset="0"/>
              <a:ea typeface="微软雅黑" charset="0"/>
              <a:cs typeface="微软雅黑" charset="0"/>
            </a:endParaRPr>
          </a:p>
          <a:p>
            <a:pPr>
              <a:lnSpc>
                <a:spcPct val="130000"/>
              </a:lnSpc>
              <a:buFont typeface="Arial" panose="020B0604020202020204" pitchFamily="34" charset="0"/>
              <a:buChar char="ꟷ"/>
            </a:pPr>
            <a:r>
              <a:rPr lang="zh-CN" altLang="en-US" sz="1800" dirty="0">
                <a:solidFill>
                  <a:srgbClr val="0070C0"/>
                </a:solidFill>
                <a:latin typeface="微软雅黑" charset="0"/>
                <a:ea typeface="微软雅黑" charset="0"/>
                <a:cs typeface="微软雅黑" charset="0"/>
              </a:rPr>
              <a:t>谷薯类：</a:t>
            </a:r>
            <a:r>
              <a:rPr lang="zh-CN" altLang="en-US" sz="1800" dirty="0">
                <a:latin typeface="微软雅黑" charset="0"/>
                <a:ea typeface="微软雅黑" charset="0"/>
                <a:cs typeface="微软雅黑" charset="0"/>
              </a:rPr>
              <a:t>补充能量</a:t>
            </a:r>
          </a:p>
          <a:p>
            <a:pPr algn="l" defTabSz="457200">
              <a:lnSpc>
                <a:spcPct val="130000"/>
              </a:lnSpc>
              <a:buFont typeface="Wingdings" panose="05000000000000000000" pitchFamily="2" charset="2"/>
              <a:buChar char="Ø"/>
            </a:pPr>
            <a:r>
              <a:rPr lang="zh-CN" altLang="en-US" sz="1800" dirty="0">
                <a:latin typeface="微软雅黑" charset="0"/>
                <a:ea typeface="微软雅黑" charset="0"/>
                <a:cs typeface="微软雅黑" charset="0"/>
                <a:sym typeface="+mn-ea"/>
              </a:rPr>
              <a:t>铁最理想的食物来源</a:t>
            </a:r>
          </a:p>
          <a:p>
            <a:pPr marL="742950" lvl="1" indent="-285750" algn="l" defTabSz="457200">
              <a:lnSpc>
                <a:spcPct val="130000"/>
              </a:lnSpc>
              <a:buChar char="•"/>
            </a:pPr>
            <a:r>
              <a:rPr lang="zh-CN" altLang="en-US" sz="1800" dirty="0">
                <a:latin typeface="微软雅黑" charset="0"/>
                <a:ea typeface="微软雅黑" charset="0"/>
                <a:cs typeface="微软雅黑" charset="0"/>
                <a:sym typeface="+mn-ea"/>
              </a:rPr>
              <a:t>瘦肉、动物肝脏、动物血</a:t>
            </a:r>
            <a:endParaRPr lang="zh-CN" altLang="en-US" sz="1800" dirty="0">
              <a:latin typeface="微软雅黑" charset="0"/>
              <a:ea typeface="微软雅黑" charset="0"/>
              <a:cs typeface="微软雅黑" charset="0"/>
            </a:endParaRPr>
          </a:p>
          <a:p>
            <a:pPr marL="742950" lvl="1" indent="-285750" algn="l" defTabSz="457200">
              <a:lnSpc>
                <a:spcPct val="130000"/>
              </a:lnSpc>
              <a:buChar char="•"/>
            </a:pPr>
            <a:r>
              <a:rPr lang="zh-CN" altLang="en-US" sz="1800" dirty="0">
                <a:latin typeface="微软雅黑" charset="0"/>
                <a:ea typeface="微软雅黑" charset="0"/>
                <a:cs typeface="微软雅黑" charset="0"/>
                <a:sym typeface="+mn-ea"/>
              </a:rPr>
              <a:t>含铁量高、铁吸收率高</a:t>
            </a:r>
            <a:endParaRPr lang="zh-CN" altLang="en-US" sz="1800" dirty="0">
              <a:latin typeface="微软雅黑" charset="0"/>
              <a:ea typeface="微软雅黑" charset="0"/>
              <a:cs typeface="微软雅黑" charset="0"/>
            </a:endParaRPr>
          </a:p>
        </p:txBody>
      </p:sp>
      <p:sp>
        <p:nvSpPr>
          <p:cNvPr id="2" name="矩形 1"/>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标题 1"/>
          <p:cNvSpPr txBox="1"/>
          <p:nvPr/>
        </p:nvSpPr>
        <p:spPr>
          <a:xfrm>
            <a:off x="299803" y="1465236"/>
            <a:ext cx="6370483" cy="6568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zh-CN" altLang="en-US" sz="2000" spc="300" dirty="0">
                <a:latin typeface="微软雅黑" panose="020B0503020204020204" pitchFamily="34" charset="-122"/>
                <a:ea typeface="微软雅黑" panose="020B0503020204020204" pitchFamily="34" charset="-122"/>
                <a:cs typeface="Arial" panose="020B0604020202020204"/>
                <a:sym typeface="Arial" panose="020B0604020202020204"/>
              </a:rPr>
              <a:t>如何满足食物多样性？</a:t>
            </a:r>
          </a:p>
        </p:txBody>
      </p:sp>
      <p:sp>
        <p:nvSpPr>
          <p:cNvPr id="12" name="内容占位符 2"/>
          <p:cNvSpPr txBox="1">
            <a:spLocks noChangeArrowheads="1"/>
          </p:cNvSpPr>
          <p:nvPr/>
        </p:nvSpPr>
        <p:spPr>
          <a:xfrm>
            <a:off x="6510534" y="1808956"/>
            <a:ext cx="2998237" cy="4014983"/>
          </a:xfrm>
          <a:prstGeom prst="rect">
            <a:avLst/>
          </a:prstGeom>
          <a:noFill/>
          <a:ln w="9525">
            <a:noFill/>
          </a:ln>
        </p:spPr>
        <p:txBody>
          <a:bodyPr>
            <a:noAutofit/>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indent="-187960">
              <a:lnSpc>
                <a:spcPct val="130000"/>
              </a:lnSpc>
              <a:buFontTx/>
              <a:buNone/>
            </a:pPr>
            <a:r>
              <a:rPr lang="zh-CN" altLang="en-US" sz="1800" dirty="0">
                <a:latin typeface="微软雅黑" panose="020B0503020204020204" pitchFamily="34" charset="-122"/>
                <a:ea typeface="微软雅黑" panose="020B0503020204020204" pitchFamily="34" charset="-122"/>
              </a:rPr>
              <a:t>① 谷类和薯类</a:t>
            </a:r>
            <a:endParaRPr lang="en-US" altLang="zh-CN" sz="1800" dirty="0">
              <a:latin typeface="微软雅黑" panose="020B0503020204020204" pitchFamily="34" charset="-122"/>
              <a:ea typeface="微软雅黑" panose="020B0503020204020204" pitchFamily="34" charset="-122"/>
            </a:endParaRPr>
          </a:p>
          <a:p>
            <a:pPr indent="-187960">
              <a:lnSpc>
                <a:spcPct val="130000"/>
              </a:lnSpc>
              <a:buFontTx/>
              <a:buNone/>
            </a:pPr>
            <a:r>
              <a:rPr lang="zh-CN" altLang="en-US" sz="1800" dirty="0">
                <a:latin typeface="微软雅黑" panose="020B0503020204020204" pitchFamily="34" charset="-122"/>
                <a:ea typeface="微软雅黑" panose="020B0503020204020204" pitchFamily="34" charset="-122"/>
              </a:rPr>
              <a:t>② 豆类与坚果类</a:t>
            </a:r>
            <a:endParaRPr lang="en-US" altLang="zh-CN" sz="1800" dirty="0">
              <a:latin typeface="微软雅黑" panose="020B0503020204020204" pitchFamily="34" charset="-122"/>
              <a:ea typeface="微软雅黑" panose="020B0503020204020204" pitchFamily="34" charset="-122"/>
            </a:endParaRPr>
          </a:p>
          <a:p>
            <a:pPr indent="-187960">
              <a:lnSpc>
                <a:spcPct val="130000"/>
              </a:lnSpc>
              <a:buFontTx/>
              <a:buNone/>
            </a:pPr>
            <a:r>
              <a:rPr lang="zh-CN" altLang="en-US" sz="1800" dirty="0">
                <a:latin typeface="微软雅黑" panose="020B0503020204020204" pitchFamily="34" charset="-122"/>
                <a:ea typeface="微软雅黑" panose="020B0503020204020204" pitchFamily="34" charset="-122"/>
              </a:rPr>
              <a:t>③ 奶与奶制品</a:t>
            </a:r>
            <a:endParaRPr lang="en-US" altLang="zh-CN" sz="1800" dirty="0">
              <a:latin typeface="微软雅黑" panose="020B0503020204020204" pitchFamily="34" charset="-122"/>
              <a:ea typeface="微软雅黑" panose="020B0503020204020204" pitchFamily="34" charset="-122"/>
            </a:endParaRPr>
          </a:p>
          <a:p>
            <a:pPr indent="-187960">
              <a:lnSpc>
                <a:spcPct val="130000"/>
              </a:lnSpc>
              <a:buFontTx/>
              <a:buNone/>
            </a:pPr>
            <a:r>
              <a:rPr lang="zh-CN" altLang="en-US" sz="1800" dirty="0">
                <a:latin typeface="微软雅黑" panose="020B0503020204020204" pitchFamily="34" charset="-122"/>
                <a:ea typeface="微软雅黑" panose="020B0503020204020204" pitchFamily="34" charset="-122"/>
              </a:rPr>
              <a:t>④ 肉类</a:t>
            </a:r>
            <a:endParaRPr lang="en-US" altLang="zh-CN" sz="1800" dirty="0">
              <a:latin typeface="微软雅黑" panose="020B0503020204020204" pitchFamily="34" charset="-122"/>
              <a:ea typeface="微软雅黑" panose="020B0503020204020204" pitchFamily="34" charset="-122"/>
            </a:endParaRPr>
          </a:p>
          <a:p>
            <a:pPr indent="-187960">
              <a:lnSpc>
                <a:spcPct val="130000"/>
              </a:lnSpc>
              <a:buFontTx/>
              <a:buNone/>
            </a:pPr>
            <a:r>
              <a:rPr lang="zh-CN" altLang="en-US" sz="1800" dirty="0">
                <a:latin typeface="微软雅黑" panose="020B0503020204020204" pitchFamily="34" charset="-122"/>
                <a:ea typeface="微软雅黑" panose="020B0503020204020204" pitchFamily="34" charset="-122"/>
              </a:rPr>
              <a:t>⑤ 蛋类</a:t>
            </a:r>
            <a:endParaRPr lang="en-US" altLang="zh-CN" sz="1800" dirty="0">
              <a:latin typeface="微软雅黑" panose="020B0503020204020204" pitchFamily="34" charset="-122"/>
              <a:ea typeface="微软雅黑" panose="020B0503020204020204" pitchFamily="34" charset="-122"/>
            </a:endParaRPr>
          </a:p>
          <a:p>
            <a:pPr indent="-187960">
              <a:lnSpc>
                <a:spcPct val="130000"/>
              </a:lnSpc>
              <a:buFontTx/>
              <a:buNone/>
            </a:pPr>
            <a:r>
              <a:rPr lang="zh-CN" altLang="en-US" sz="1800" dirty="0">
                <a:latin typeface="微软雅黑" panose="020B0503020204020204" pitchFamily="34" charset="-122"/>
                <a:ea typeface="微软雅黑" panose="020B0503020204020204" pitchFamily="34" charset="-122"/>
              </a:rPr>
              <a:t>⑥ </a:t>
            </a:r>
            <a:r>
              <a:rPr lang="zh-CN" altLang="en-US" sz="1800" dirty="0">
                <a:solidFill>
                  <a:srgbClr val="28AAE1"/>
                </a:solidFill>
                <a:latin typeface="微软雅黑" panose="020B0503020204020204" pitchFamily="34" charset="-122"/>
                <a:ea typeface="微软雅黑" panose="020B0503020204020204" pitchFamily="34" charset="-122"/>
              </a:rPr>
              <a:t>维生素</a:t>
            </a:r>
            <a:r>
              <a:rPr lang="en-US" altLang="zh-CN" sz="1800" dirty="0">
                <a:solidFill>
                  <a:srgbClr val="28AAE1"/>
                </a:solidFill>
                <a:latin typeface="微软雅黑" panose="020B0503020204020204" pitchFamily="34" charset="-122"/>
                <a:ea typeface="微软雅黑" panose="020B0503020204020204" pitchFamily="34" charset="-122"/>
              </a:rPr>
              <a:t>A</a:t>
            </a:r>
            <a:r>
              <a:rPr lang="zh-CN" altLang="en-US" sz="1800" dirty="0">
                <a:solidFill>
                  <a:srgbClr val="28AAE1"/>
                </a:solidFill>
                <a:latin typeface="微软雅黑" panose="020B0503020204020204" pitchFamily="34" charset="-122"/>
                <a:ea typeface="微软雅黑" panose="020B0503020204020204" pitchFamily="34" charset="-122"/>
              </a:rPr>
              <a:t>丰富的</a:t>
            </a:r>
            <a:r>
              <a:rPr lang="zh-CN" altLang="en-US" sz="1800" dirty="0">
                <a:latin typeface="微软雅黑" panose="020B0503020204020204" pitchFamily="34" charset="-122"/>
                <a:ea typeface="微软雅黑" panose="020B0503020204020204" pitchFamily="34" charset="-122"/>
              </a:rPr>
              <a:t>蔬菜和水果</a:t>
            </a:r>
            <a:endParaRPr lang="en-US" altLang="zh-CN" sz="1800" dirty="0">
              <a:latin typeface="微软雅黑" panose="020B0503020204020204" pitchFamily="34" charset="-122"/>
              <a:ea typeface="微软雅黑" panose="020B0503020204020204" pitchFamily="34" charset="-122"/>
            </a:endParaRPr>
          </a:p>
          <a:p>
            <a:pPr indent="-187960">
              <a:lnSpc>
                <a:spcPct val="130000"/>
              </a:lnSpc>
              <a:buFontTx/>
              <a:buNone/>
            </a:pPr>
            <a:r>
              <a:rPr lang="zh-CN" altLang="en-US" sz="1800" dirty="0">
                <a:latin typeface="微软雅黑" panose="020B0503020204020204" pitchFamily="34" charset="-122"/>
                <a:ea typeface="微软雅黑" panose="020B0503020204020204" pitchFamily="34" charset="-122"/>
              </a:rPr>
              <a:t>⑦ 其他蔬菜和水果</a:t>
            </a:r>
          </a:p>
        </p:txBody>
      </p:sp>
      <p:sp>
        <p:nvSpPr>
          <p:cNvPr id="13" name="右大括号 12"/>
          <p:cNvSpPr/>
          <p:nvPr/>
        </p:nvSpPr>
        <p:spPr>
          <a:xfrm>
            <a:off x="9094724" y="1945809"/>
            <a:ext cx="706782" cy="3085931"/>
          </a:xfrm>
          <a:prstGeom prst="rightBrace">
            <a:avLst>
              <a:gd name="adj1" fmla="val 0"/>
              <a:gd name="adj2" fmla="val 49700"/>
            </a:avLst>
          </a:prstGeom>
          <a:ln w="38100">
            <a:solidFill>
              <a:srgbClr val="0070C0"/>
            </a:solidFill>
          </a:ln>
        </p:spPr>
        <p:style>
          <a:lnRef idx="1">
            <a:schemeClr val="dk1"/>
          </a:lnRef>
          <a:fillRef idx="0">
            <a:schemeClr val="dk1"/>
          </a:fillRef>
          <a:effectRef idx="0">
            <a:schemeClr val="dk1"/>
          </a:effectRef>
          <a:fontRef idx="minor">
            <a:schemeClr val="tx1"/>
          </a:fontRef>
        </p:style>
        <p:txBody>
          <a:bodyPr anchor="ctr"/>
          <a:lstStyle/>
          <a:p>
            <a:pPr algn="ctr" eaLnBrk="1" hangingPunct="1">
              <a:defRPr/>
            </a:pPr>
            <a:endParaRPr lang="zh-CN" altLang="en-US" sz="1350"/>
          </a:p>
        </p:txBody>
      </p:sp>
      <p:sp>
        <p:nvSpPr>
          <p:cNvPr id="14" name="TextBox 7"/>
          <p:cNvSpPr txBox="1">
            <a:spLocks noChangeArrowheads="1"/>
          </p:cNvSpPr>
          <p:nvPr/>
        </p:nvSpPr>
        <p:spPr bwMode="auto">
          <a:xfrm>
            <a:off x="10298094" y="2221857"/>
            <a:ext cx="507206" cy="2676525"/>
          </a:xfrm>
          <a:prstGeom prst="rect">
            <a:avLst/>
          </a:prstGeom>
          <a:noFill/>
          <a:ln w="9525">
            <a:solidFill>
              <a:srgbClr val="0070C0"/>
            </a:solidFill>
            <a:prstDash val="lgDash"/>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omic Sans MS" panose="030F0702030302020204" pitchFamily="66" charset="0"/>
                <a:ea typeface="宋体" pitchFamily="2" charset="-122"/>
              </a:defRPr>
            </a:lvl1pPr>
            <a:lvl2pPr marL="742950" indent="-285750">
              <a:spcBef>
                <a:spcPct val="20000"/>
              </a:spcBef>
              <a:buChar char="–"/>
              <a:defRPr sz="2800">
                <a:solidFill>
                  <a:schemeClr val="tx1"/>
                </a:solidFill>
                <a:latin typeface="Comic Sans MS" panose="030F0702030302020204" pitchFamily="66" charset="0"/>
                <a:ea typeface="宋体" pitchFamily="2" charset="-122"/>
              </a:defRPr>
            </a:lvl2pPr>
            <a:lvl3pPr marL="1143000" indent="-228600">
              <a:spcBef>
                <a:spcPct val="20000"/>
              </a:spcBef>
              <a:buChar char="•"/>
              <a:defRPr sz="2400">
                <a:solidFill>
                  <a:schemeClr val="tx1"/>
                </a:solidFill>
                <a:latin typeface="Comic Sans MS" panose="030F0702030302020204" pitchFamily="66" charset="0"/>
                <a:ea typeface="宋体" pitchFamily="2" charset="-122"/>
              </a:defRPr>
            </a:lvl3pPr>
            <a:lvl4pPr marL="1600200" indent="-228600">
              <a:spcBef>
                <a:spcPct val="20000"/>
              </a:spcBef>
              <a:buChar char="–"/>
              <a:defRPr sz="2000">
                <a:solidFill>
                  <a:schemeClr val="tx1"/>
                </a:solidFill>
                <a:latin typeface="Comic Sans MS" panose="030F0702030302020204" pitchFamily="66" charset="0"/>
                <a:ea typeface="宋体" pitchFamily="2" charset="-122"/>
              </a:defRPr>
            </a:lvl4pPr>
            <a:lvl5pPr marL="2057400" indent="-228600">
              <a:spcBef>
                <a:spcPct val="20000"/>
              </a:spcBef>
              <a:buChar char="»"/>
              <a:defRPr sz="2000">
                <a:solidFill>
                  <a:schemeClr val="tx1"/>
                </a:solidFill>
                <a:latin typeface="Comic Sans MS" panose="030F0702030302020204" pitchFamily="66"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ea typeface="宋体" pitchFamily="2" charset="-122"/>
              </a:defRPr>
            </a:lvl9pPr>
          </a:lstStyle>
          <a:p>
            <a:pPr algn="ctr" eaLnBrk="1" hangingPunct="1">
              <a:spcBef>
                <a:spcPct val="0"/>
              </a:spcBef>
              <a:buFontTx/>
              <a:buNone/>
            </a:pPr>
            <a:r>
              <a:rPr lang="zh-CN" altLang="en-US" sz="2400">
                <a:solidFill>
                  <a:srgbClr val="0070C0"/>
                </a:solidFill>
                <a:latin typeface="黑体" panose="02010609060101010101" pitchFamily="49" charset="-122"/>
                <a:ea typeface="黑体" panose="02010609060101010101" pitchFamily="49" charset="-122"/>
              </a:rPr>
              <a:t>每天最少</a:t>
            </a:r>
            <a:endParaRPr lang="en-US" altLang="zh-CN" sz="2400">
              <a:solidFill>
                <a:srgbClr val="0070C0"/>
              </a:solidFill>
              <a:latin typeface="黑体" panose="02010609060101010101" pitchFamily="49" charset="-122"/>
              <a:ea typeface="黑体" panose="02010609060101010101" pitchFamily="49" charset="-122"/>
            </a:endParaRPr>
          </a:p>
          <a:p>
            <a:pPr algn="ctr" eaLnBrk="1" hangingPunct="1">
              <a:spcBef>
                <a:spcPct val="0"/>
              </a:spcBef>
              <a:buFontTx/>
              <a:buNone/>
            </a:pPr>
            <a:r>
              <a:rPr lang="zh-CN" altLang="en-US" sz="2400">
                <a:solidFill>
                  <a:srgbClr val="0070C0"/>
                </a:solidFill>
                <a:latin typeface="黑体" panose="02010609060101010101" pitchFamily="49" charset="-122"/>
                <a:ea typeface="黑体" panose="02010609060101010101" pitchFamily="49" charset="-122"/>
              </a:rPr>
              <a:t>四</a:t>
            </a:r>
            <a:endParaRPr lang="en-US" altLang="zh-CN" sz="2400">
              <a:solidFill>
                <a:srgbClr val="0070C0"/>
              </a:solidFill>
              <a:latin typeface="黑体" panose="02010609060101010101" pitchFamily="49" charset="-122"/>
              <a:ea typeface="黑体" panose="02010609060101010101" pitchFamily="49" charset="-122"/>
            </a:endParaRPr>
          </a:p>
          <a:p>
            <a:pPr algn="ctr" eaLnBrk="1" hangingPunct="1">
              <a:spcBef>
                <a:spcPct val="0"/>
              </a:spcBef>
              <a:buFontTx/>
              <a:buNone/>
            </a:pPr>
            <a:r>
              <a:rPr lang="zh-CN" altLang="en-US" sz="2400">
                <a:solidFill>
                  <a:srgbClr val="0070C0"/>
                </a:solidFill>
                <a:latin typeface="黑体" panose="02010609060101010101" pitchFamily="49" charset="-122"/>
                <a:ea typeface="黑体" panose="02010609060101010101" pitchFamily="49" charset="-122"/>
              </a:rPr>
              <a:t>类</a:t>
            </a:r>
            <a:endParaRPr lang="en-US" altLang="zh-CN" sz="2400">
              <a:solidFill>
                <a:srgbClr val="0070C0"/>
              </a:solidFill>
              <a:latin typeface="黑体" panose="02010609060101010101" pitchFamily="49" charset="-122"/>
              <a:ea typeface="黑体" panose="02010609060101010101" pitchFamily="49" charset="-122"/>
            </a:endParaRPr>
          </a:p>
          <a:p>
            <a:pPr algn="ctr" eaLnBrk="1" hangingPunct="1">
              <a:spcBef>
                <a:spcPct val="0"/>
              </a:spcBef>
              <a:buFontTx/>
              <a:buNone/>
            </a:pPr>
            <a:r>
              <a:rPr lang="zh-CN" altLang="en-US" sz="2400">
                <a:solidFill>
                  <a:srgbClr val="0070C0"/>
                </a:solidFill>
                <a:latin typeface="黑体" panose="02010609060101010101" pitchFamily="49" charset="-122"/>
                <a:ea typeface="黑体" panose="02010609060101010101" pitchFamily="49" charset="-122"/>
              </a:rPr>
              <a:t>！</a:t>
            </a:r>
          </a:p>
        </p:txBody>
      </p:sp>
      <p:sp>
        <p:nvSpPr>
          <p:cNvPr id="15" name="TextBox 8"/>
          <p:cNvSpPr txBox="1"/>
          <p:nvPr/>
        </p:nvSpPr>
        <p:spPr>
          <a:xfrm>
            <a:off x="9094771" y="1577480"/>
            <a:ext cx="3254153" cy="398780"/>
          </a:xfrm>
          <a:prstGeom prst="rect">
            <a:avLst/>
          </a:prstGeom>
          <a:noFill/>
        </p:spPr>
        <p:txBody>
          <a:bodyPr wrap="square">
            <a:spAutoFit/>
          </a:bodyPr>
          <a:lstStyle/>
          <a:p>
            <a:pPr algn="ctr">
              <a:defRPr/>
            </a:pPr>
            <a:r>
              <a:rPr lang="zh-CN" altLang="en-US" sz="2000" b="1" dirty="0">
                <a:solidFill>
                  <a:srgbClr val="FF0000"/>
                </a:solidFill>
              </a:rPr>
              <a:t>满足食物多样性！</a:t>
            </a:r>
          </a:p>
        </p:txBody>
      </p:sp>
      <p:sp>
        <p:nvSpPr>
          <p:cNvPr id="16" name="TextBox 8"/>
          <p:cNvSpPr txBox="1"/>
          <p:nvPr/>
        </p:nvSpPr>
        <p:spPr>
          <a:xfrm>
            <a:off x="6694155" y="1545815"/>
            <a:ext cx="1309688" cy="398780"/>
          </a:xfrm>
          <a:prstGeom prst="rect">
            <a:avLst/>
          </a:prstGeom>
          <a:noFill/>
        </p:spPr>
        <p:txBody>
          <a:bodyPr>
            <a:spAutoFit/>
          </a:bodyPr>
          <a:lstStyle/>
          <a:p>
            <a:pPr algn="ctr" eaLnBrk="1" hangingPunct="1">
              <a:defRPr/>
            </a:pPr>
            <a:r>
              <a:rPr lang="zh-CN" altLang="en-US" sz="2000" b="1" dirty="0">
                <a:solidFill>
                  <a:srgbClr val="FF0000"/>
                </a:solidFill>
              </a:rPr>
              <a:t>食物种类</a:t>
            </a:r>
          </a:p>
        </p:txBody>
      </p:sp>
      <p:pic>
        <p:nvPicPr>
          <p:cNvPr id="5" name="图片 4" descr="upload_post_object_v2_481323345"/>
          <p:cNvPicPr>
            <a:picLocks noChangeAspect="1"/>
          </p:cNvPicPr>
          <p:nvPr/>
        </p:nvPicPr>
        <p:blipFill>
          <a:blip r:embed="rId2"/>
          <a:stretch>
            <a:fillRect/>
          </a:stretch>
        </p:blipFill>
        <p:spPr>
          <a:xfrm>
            <a:off x="4736169" y="1465241"/>
            <a:ext cx="1774359" cy="5069598"/>
          </a:xfrm>
          <a:prstGeom prst="rect">
            <a:avLst/>
          </a:prstGeom>
        </p:spPr>
      </p:pic>
      <p:sp>
        <p:nvSpPr>
          <p:cNvPr id="7" name="标题 1"/>
          <p:cNvSpPr txBox="1"/>
          <p:nvPr/>
        </p:nvSpPr>
        <p:spPr>
          <a:xfrm>
            <a:off x="299803" y="835897"/>
            <a:ext cx="6370483" cy="6568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辅食添加要吃多种多样的食物</a:t>
            </a:r>
          </a:p>
        </p:txBody>
      </p:sp>
      <p:sp>
        <p:nvSpPr>
          <p:cNvPr id="9" name="文本框 8"/>
          <p:cNvSpPr txBox="1"/>
          <p:nvPr/>
        </p:nvSpPr>
        <p:spPr>
          <a:xfrm>
            <a:off x="196122" y="223773"/>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第三节 辅食添加</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辅食添加要点总结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99801" y="1600201"/>
            <a:ext cx="7954022" cy="3246120"/>
          </a:xfrm>
        </p:spPr>
        <p:txBody>
          <a:bodyPr>
            <a:noAutofit/>
          </a:bodyPr>
          <a:lstStyle/>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rPr>
              <a:t>满</a:t>
            </a:r>
            <a:r>
              <a:rPr lang="en-US" altLang="zh-CN" sz="1800" dirty="0">
                <a:latin typeface="微软雅黑" panose="020B0503020204020204" pitchFamily="34" charset="-122"/>
                <a:ea typeface="微软雅黑" panose="020B0503020204020204" pitchFamily="34" charset="-122"/>
              </a:rPr>
              <a:t>6</a:t>
            </a:r>
            <a:r>
              <a:rPr lang="zh-CN" altLang="en-US" sz="1800" dirty="0">
                <a:latin typeface="微软雅黑" panose="020B0503020204020204" pitchFamily="34" charset="-122"/>
                <a:ea typeface="微软雅黑" panose="020B0503020204020204" pitchFamily="34" charset="-122"/>
              </a:rPr>
              <a:t>月龄时添加辅食，并继续母乳喂养至</a:t>
            </a:r>
            <a:r>
              <a:rPr lang="en-US" altLang="zh-CN" sz="1800" dirty="0">
                <a:latin typeface="微软雅黑" panose="020B0503020204020204" pitchFamily="34" charset="-122"/>
                <a:ea typeface="微软雅黑" panose="020B0503020204020204" pitchFamily="34" charset="-122"/>
              </a:rPr>
              <a:t>2</a:t>
            </a:r>
            <a:r>
              <a:rPr lang="zh-CN" altLang="en-US" sz="1800" dirty="0">
                <a:latin typeface="微软雅黑" panose="020B0503020204020204" pitchFamily="34" charset="-122"/>
                <a:ea typeface="微软雅黑" panose="020B0503020204020204" pitchFamily="34" charset="-122"/>
              </a:rPr>
              <a:t>岁或</a:t>
            </a:r>
            <a:r>
              <a:rPr lang="en-US" altLang="zh-CN" sz="1800" dirty="0">
                <a:latin typeface="微软雅黑" panose="020B0503020204020204" pitchFamily="34" charset="-122"/>
                <a:ea typeface="微软雅黑" panose="020B0503020204020204" pitchFamily="34" charset="-122"/>
              </a:rPr>
              <a:t>2</a:t>
            </a:r>
            <a:r>
              <a:rPr lang="zh-CN" altLang="en-US" sz="1800" dirty="0">
                <a:latin typeface="微软雅黑" panose="020B0503020204020204" pitchFamily="34" charset="-122"/>
                <a:ea typeface="微软雅黑" panose="020B0503020204020204" pitchFamily="34" charset="-122"/>
              </a:rPr>
              <a:t>岁以上</a:t>
            </a:r>
          </a:p>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rPr>
              <a:t>首先引入的辅食应为富含铁的泥糊状食物</a:t>
            </a:r>
          </a:p>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rPr>
              <a:t>婴儿每天应吃</a:t>
            </a:r>
            <a:r>
              <a:rPr lang="en-US" altLang="zh-CN" sz="1800" dirty="0">
                <a:latin typeface="微软雅黑" panose="020B0503020204020204" pitchFamily="34" charset="-122"/>
                <a:ea typeface="微软雅黑" panose="020B0503020204020204" pitchFamily="34" charset="-122"/>
              </a:rPr>
              <a:t>7</a:t>
            </a:r>
            <a:r>
              <a:rPr lang="zh-CN" altLang="en-US" sz="1800" dirty="0">
                <a:latin typeface="微软雅黑" panose="020B0503020204020204" pitchFamily="34" charset="-122"/>
                <a:ea typeface="微软雅黑" panose="020B0503020204020204" pitchFamily="34" charset="-122"/>
              </a:rPr>
              <a:t>类辅食中至少</a:t>
            </a:r>
            <a:r>
              <a:rPr lang="en-US" altLang="zh-CN" sz="1800" dirty="0">
                <a:latin typeface="微软雅黑" panose="020B0503020204020204" pitchFamily="34" charset="-122"/>
                <a:ea typeface="微软雅黑" panose="020B0503020204020204" pitchFamily="34" charset="-122"/>
              </a:rPr>
              <a:t>4</a:t>
            </a:r>
            <a:r>
              <a:rPr lang="zh-CN" altLang="en-US" sz="1800" dirty="0">
                <a:latin typeface="微软雅黑" panose="020B0503020204020204" pitchFamily="34" charset="-122"/>
                <a:ea typeface="微软雅黑" panose="020B0503020204020204" pitchFamily="34" charset="-122"/>
              </a:rPr>
              <a:t>类，</a:t>
            </a:r>
            <a:r>
              <a:rPr lang="en-US" altLang="zh-CN" sz="1800" dirty="0">
                <a:latin typeface="微软雅黑" panose="020B0503020204020204" pitchFamily="34" charset="-122"/>
                <a:ea typeface="微软雅黑" panose="020B0503020204020204" pitchFamily="34" charset="-122"/>
              </a:rPr>
              <a:t>4</a:t>
            </a:r>
            <a:r>
              <a:rPr lang="zh-CN" altLang="en-US" sz="1800" dirty="0">
                <a:latin typeface="微软雅黑" panose="020B0503020204020204" pitchFamily="34" charset="-122"/>
                <a:ea typeface="微软雅黑" panose="020B0503020204020204" pitchFamily="34" charset="-122"/>
              </a:rPr>
              <a:t>类中尽可能含肉类、蔬菜和谷薯类食物</a:t>
            </a:r>
            <a:endParaRPr lang="en-US" altLang="zh-CN" sz="18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rPr>
              <a:t>辅食的性状、量和频数应符合婴儿年龄和发育特点</a:t>
            </a:r>
          </a:p>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rPr>
              <a:t>辅食添加要及时、足够、安全、适当</a:t>
            </a:r>
          </a:p>
          <a:p>
            <a:pPr>
              <a:lnSpc>
                <a:spcPct val="150000"/>
              </a:lnSpc>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rPr>
              <a:t>定期生长监测，保证健康生长</a:t>
            </a:r>
          </a:p>
        </p:txBody>
      </p:sp>
      <p:sp>
        <p:nvSpPr>
          <p:cNvPr id="4" name="矩形 3"/>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标题 1"/>
          <p:cNvSpPr txBox="1"/>
          <p:nvPr/>
        </p:nvSpPr>
        <p:spPr>
          <a:xfrm>
            <a:off x="299803" y="835897"/>
            <a:ext cx="6370483" cy="6568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辅食添加要点总结</a:t>
            </a:r>
          </a:p>
        </p:txBody>
      </p:sp>
      <p:sp>
        <p:nvSpPr>
          <p:cNvPr id="2" name="文本框 1"/>
          <p:cNvSpPr txBox="1"/>
          <p:nvPr/>
        </p:nvSpPr>
        <p:spPr>
          <a:xfrm>
            <a:off x="196122" y="223773"/>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第三节 辅食添加</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辅食添加要点总结</a:t>
            </a:r>
          </a:p>
        </p:txBody>
      </p:sp>
      <p:pic>
        <p:nvPicPr>
          <p:cNvPr id="7" name="Picture 6">
            <a:extLst>
              <a:ext uri="{FF2B5EF4-FFF2-40B4-BE49-F238E27FC236}">
                <a16:creationId xmlns:a16="http://schemas.microsoft.com/office/drawing/2014/main" id="{02F16C3C-50E3-4040-A70F-DFB7F68238E8}"/>
              </a:ext>
            </a:extLst>
          </p:cNvPr>
          <p:cNvPicPr>
            <a:picLocks noChangeAspect="1"/>
          </p:cNvPicPr>
          <p:nvPr/>
        </p:nvPicPr>
        <p:blipFill>
          <a:blip r:embed="rId2"/>
          <a:stretch>
            <a:fillRect/>
          </a:stretch>
        </p:blipFill>
        <p:spPr>
          <a:xfrm>
            <a:off x="6575224" y="3311236"/>
            <a:ext cx="5562112" cy="354676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折角形 3"/>
          <p:cNvSpPr/>
          <p:nvPr/>
        </p:nvSpPr>
        <p:spPr>
          <a:xfrm>
            <a:off x="3705113" y="3333375"/>
            <a:ext cx="5238974" cy="793691"/>
          </a:xfrm>
          <a:prstGeom prst="foldedCorner">
            <a:avLst>
              <a:gd name="adj" fmla="val 45130"/>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标题 4"/>
          <p:cNvSpPr>
            <a:spLocks noGrp="1"/>
          </p:cNvSpPr>
          <p:nvPr>
            <p:ph type="ctrTitle"/>
          </p:nvPr>
        </p:nvSpPr>
        <p:spPr>
          <a:xfrm>
            <a:off x="3247916" y="3266399"/>
            <a:ext cx="5774167" cy="793691"/>
          </a:xfrm>
        </p:spPr>
        <p:txBody>
          <a:bodyPr>
            <a:normAutofit/>
          </a:bodyPr>
          <a:lstStyle/>
          <a:p>
            <a:pPr latinLnBrk="1" hangingPunct="0">
              <a:lnSpc>
                <a:spcPct val="100000"/>
              </a:lnSpc>
              <a:spcBef>
                <a:spcPts val="0"/>
              </a:spcBef>
            </a:pPr>
            <a:r>
              <a:rPr lang="zh-CN" altLang="en-US" sz="3600" b="1" spc="300" dirty="0">
                <a:solidFill>
                  <a:schemeClr val="bg1"/>
                </a:solidFill>
                <a:latin typeface="微软雅黑" panose="020B0503020204020204" pitchFamily="34" charset="-122"/>
                <a:ea typeface="微软雅黑" panose="020B0503020204020204" pitchFamily="34" charset="-122"/>
                <a:cs typeface="Calibri" panose="020F0502020204030204"/>
                <a:sym typeface="Calibri" panose="020F0502020204030204"/>
              </a:rPr>
              <a:t>婴幼儿喂养扩展阅读</a:t>
            </a:r>
            <a:endParaRPr lang="zh-CN" altLang="en-US" sz="3600" b="1" spc="300" dirty="0">
              <a:solidFill>
                <a:schemeClr val="bg1"/>
              </a:solidFill>
              <a:latin typeface="微软雅黑" panose="020B0503020204020204" pitchFamily="34" charset="-122"/>
              <a:ea typeface="微软雅黑" panose="020B0503020204020204" pitchFamily="34" charset="-122"/>
            </a:endParaRPr>
          </a:p>
        </p:txBody>
      </p:sp>
      <p:pic>
        <p:nvPicPr>
          <p:cNvPr id="2" name="Picture 1"/>
          <p:cNvPicPr>
            <a:picLocks noChangeAspect="1"/>
          </p:cNvPicPr>
          <p:nvPr/>
        </p:nvPicPr>
        <p:blipFill>
          <a:blip r:embed="rId3"/>
          <a:stretch>
            <a:fillRect/>
          </a:stretch>
        </p:blipFill>
        <p:spPr>
          <a:xfrm>
            <a:off x="8869590" y="6397741"/>
            <a:ext cx="1036410" cy="249958"/>
          </a:xfrm>
          <a:prstGeom prst="rect">
            <a:avLst/>
          </a:prstGeom>
        </p:spPr>
      </p:pic>
      <p:sp>
        <p:nvSpPr>
          <p:cNvPr id="3" name="矩形 2"/>
          <p:cNvSpPr/>
          <p:nvPr/>
        </p:nvSpPr>
        <p:spPr>
          <a:xfrm>
            <a:off x="4043979" y="2469065"/>
            <a:ext cx="1808480" cy="583565"/>
          </a:xfrm>
          <a:prstGeom prst="rect">
            <a:avLst/>
          </a:prstGeom>
        </p:spPr>
        <p:txBody>
          <a:bodyPr wrap="none">
            <a:spAutoFit/>
          </a:bodyPr>
          <a:lstStyle/>
          <a:p>
            <a:r>
              <a:rPr lang="zh-CN" altLang="en-US" sz="3200" dirty="0"/>
              <a:t>复习备选</a:t>
            </a:r>
          </a:p>
        </p:txBody>
      </p:sp>
      <p:sp>
        <p:nvSpPr>
          <p:cNvPr id="7" name="矩形 6"/>
          <p:cNvSpPr/>
          <p:nvPr/>
        </p:nvSpPr>
        <p:spPr>
          <a:xfrm>
            <a:off x="3705113" y="2490578"/>
            <a:ext cx="108000" cy="540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灯片编号占位符 8"/>
          <p:cNvSpPr>
            <a:spLocks noGrp="1"/>
          </p:cNvSpPr>
          <p:nvPr>
            <p:ph type="sldNum" sz="quarter" idx="12"/>
          </p:nvPr>
        </p:nvSpPr>
        <p:spPr/>
        <p:txBody>
          <a:bodyPr/>
          <a:lstStyle/>
          <a:p>
            <a:fld id="{C19A3665-EC00-4665-BE35-61D9176EAF02}" type="slidenum">
              <a:rPr lang="zh-CN" altLang="en-US" smtClean="0"/>
              <a:t>23</a:t>
            </a:fld>
            <a:endParaRPr lang="zh-CN" altLang="en-US"/>
          </a:p>
        </p:txBody>
      </p:sp>
      <p:sp>
        <p:nvSpPr>
          <p:cNvPr id="6" name="文本框 5"/>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7787" y="1036659"/>
            <a:ext cx="3540895" cy="26149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587" y="1036659"/>
            <a:ext cx="3327257" cy="5164395"/>
          </a:xfrm>
          <a:prstGeom prst="rect">
            <a:avLst/>
          </a:prstGeom>
          <a:noFill/>
          <a:ln w="952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044" y="1036659"/>
            <a:ext cx="3657913" cy="51608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文本框 6"/>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160" y="1080516"/>
            <a:ext cx="4097189" cy="4097189"/>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862" y="1019895"/>
            <a:ext cx="3052392" cy="4218562"/>
          </a:xfrm>
          <a:prstGeom prst="rect">
            <a:avLst/>
          </a:prstGeom>
        </p:spPr>
      </p:pic>
      <p:sp>
        <p:nvSpPr>
          <p:cNvPr id="7" name="文本框 6"/>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p:nvPr/>
        </p:nvSpPr>
        <p:spPr>
          <a:xfrm>
            <a:off x="4210416" y="2849848"/>
            <a:ext cx="92396" cy="369332"/>
          </a:xfrm>
          <a:prstGeom prst="rect">
            <a:avLst/>
          </a:prstGeom>
          <a:ln w="12700">
            <a:miter lim="400000"/>
          </a:ln>
        </p:spPr>
        <p:txBody>
          <a:bodyPr wrap="none" lIns="45719" rIns="45719">
            <a:spAutoFit/>
          </a:bodyPr>
          <a:lstStyle/>
          <a:p>
            <a:pPr lvl="0" algn="ctr"/>
            <a:endParaRPr lang="zh-CN" altLang="en-US" dirty="0">
              <a:latin typeface="微软雅黑" panose="020B0503020204020204" pitchFamily="34" charset="-122"/>
              <a:ea typeface="微软雅黑" panose="020B0503020204020204" pitchFamily="34" charset="-122"/>
              <a:cs typeface="Arial" panose="020B0604020202020204"/>
              <a:sym typeface="Arial" panose="020B0604020202020204"/>
            </a:endParaRPr>
          </a:p>
        </p:txBody>
      </p:sp>
      <p:sp>
        <p:nvSpPr>
          <p:cNvPr id="36" name="Shape 36"/>
          <p:cNvSpPr/>
          <p:nvPr/>
        </p:nvSpPr>
        <p:spPr>
          <a:xfrm>
            <a:off x="3171703" y="3454148"/>
            <a:ext cx="92396" cy="369332"/>
          </a:xfrm>
          <a:prstGeom prst="rect">
            <a:avLst/>
          </a:prstGeom>
          <a:ln w="12700">
            <a:miter lim="400000"/>
          </a:ln>
        </p:spPr>
        <p:txBody>
          <a:bodyPr wrap="none" lIns="45719" rIns="45719">
            <a:spAutoFit/>
          </a:bodyPr>
          <a:lstStyle>
            <a:lvl1pPr>
              <a:defRPr sz="2800">
                <a:solidFill>
                  <a:srgbClr val="F7FC67"/>
                </a:solidFill>
                <a:latin typeface="Arial" panose="020B0604020202020204"/>
                <a:ea typeface="Arial" panose="020B0604020202020204"/>
                <a:cs typeface="Arial" panose="020B0604020202020204"/>
                <a:sym typeface="Arial" panose="020B0604020202020204"/>
              </a:defRPr>
            </a:lvl1pPr>
          </a:lstStyle>
          <a:p>
            <a:pPr lvl="0">
              <a:defRPr sz="1800">
                <a:solidFill>
                  <a:srgbClr val="000000"/>
                </a:solidFill>
              </a:defRPr>
            </a:pPr>
            <a:endParaRPr lang="zh-CN" altLang="en-US" sz="1800" dirty="0">
              <a:solidFill>
                <a:srgbClr val="FF0000"/>
              </a:solidFill>
              <a:latin typeface="微软雅黑" panose="020B0503020204020204" pitchFamily="34" charset="-122"/>
              <a:ea typeface="微软雅黑" panose="020B0503020204020204" pitchFamily="34" charset="-122"/>
            </a:endParaRPr>
          </a:p>
        </p:txBody>
      </p:sp>
      <p:sp>
        <p:nvSpPr>
          <p:cNvPr id="37" name="Shape 37"/>
          <p:cNvSpPr/>
          <p:nvPr/>
        </p:nvSpPr>
        <p:spPr>
          <a:xfrm>
            <a:off x="1439390" y="1726079"/>
            <a:ext cx="2400656" cy="400110"/>
          </a:xfrm>
          <a:prstGeom prst="rect">
            <a:avLst/>
          </a:prstGeom>
          <a:ln w="12700">
            <a:miter lim="400000"/>
          </a:ln>
        </p:spPr>
        <p:txBody>
          <a:bodyPr wrap="none" lIns="45719" rIns="45719">
            <a:spAutoFit/>
          </a:bodyPr>
          <a:lstStyle/>
          <a:p>
            <a:pPr lvl="0" algn="ctr"/>
            <a:r>
              <a:rPr lang="zh-CN" altLang="en-US" sz="20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保障婴儿生存与健康</a:t>
            </a:r>
          </a:p>
        </p:txBody>
      </p:sp>
      <p:sp>
        <p:nvSpPr>
          <p:cNvPr id="38" name="Shape 38"/>
          <p:cNvSpPr/>
          <p:nvPr/>
        </p:nvSpPr>
        <p:spPr>
          <a:xfrm>
            <a:off x="650804" y="2254728"/>
            <a:ext cx="4207294" cy="2536400"/>
          </a:xfrm>
          <a:prstGeom prst="rect">
            <a:avLst/>
          </a:prstGeom>
          <a:ln w="12700">
            <a:miter lim="400000"/>
          </a:ln>
        </p:spPr>
        <p:txBody>
          <a:bodyPr wrap="square" lIns="45719" rIns="45719">
            <a:spAutoFit/>
          </a:bodyPr>
          <a:lstStyle>
            <a:lvl1pPr>
              <a:defRPr sz="2800">
                <a:solidFill>
                  <a:srgbClr val="FFFF00"/>
                </a:solidFill>
                <a:latin typeface="Arial" panose="020B0604020202020204"/>
                <a:ea typeface="Arial" panose="020B0604020202020204"/>
                <a:cs typeface="Arial" panose="020B0604020202020204"/>
                <a:sym typeface="Arial" panose="020B0604020202020204"/>
              </a:defRPr>
            </a:lvl1pPr>
          </a:lstStyle>
          <a:p>
            <a:pPr marL="285750" indent="-285750">
              <a:lnSpc>
                <a:spcPct val="150000"/>
              </a:lnSpc>
              <a:buClr>
                <a:srgbClr val="00B0F0"/>
              </a:buClr>
              <a:buSzPct val="150000"/>
              <a:buFont typeface="微软雅黑" panose="020B0503020204020204" pitchFamily="34" charset="-122"/>
              <a:buChar char="+"/>
              <a:defRPr sz="1800">
                <a:solidFill>
                  <a:srgbClr val="000000"/>
                </a:solidFill>
              </a:defRPr>
            </a:pPr>
            <a:r>
              <a:rPr lang="zh-CN" altLang="en-US" sz="1800" dirty="0">
                <a:solidFill>
                  <a:schemeClr val="tx1"/>
                </a:solidFill>
                <a:latin typeface="微软雅黑" panose="020B0503020204020204" pitchFamily="34" charset="-122"/>
                <a:ea typeface="微软雅黑" panose="020B0503020204020204" pitchFamily="34" charset="-122"/>
              </a:rPr>
              <a:t>提供</a:t>
            </a:r>
            <a:r>
              <a:rPr lang="zh-CN" altLang="en-US" sz="1800" dirty="0">
                <a:solidFill>
                  <a:srgbClr val="FF0000"/>
                </a:solidFill>
                <a:latin typeface="微软雅黑" panose="020B0503020204020204" pitchFamily="34" charset="-122"/>
                <a:ea typeface="微软雅黑" panose="020B0503020204020204" pitchFamily="34" charset="-122"/>
              </a:rPr>
              <a:t>营养</a:t>
            </a:r>
            <a:r>
              <a:rPr lang="zh-CN" altLang="en-US" sz="1800" dirty="0">
                <a:solidFill>
                  <a:schemeClr val="tx1"/>
                </a:solidFill>
                <a:latin typeface="微软雅黑" panose="020B0503020204020204" pitchFamily="34" charset="-122"/>
                <a:ea typeface="微软雅黑" panose="020B0503020204020204" pitchFamily="34" charset="-122"/>
              </a:rPr>
              <a:t>和水分</a:t>
            </a:r>
            <a:endParaRPr lang="en-US" altLang="zh-CN" sz="1800" dirty="0">
              <a:solidFill>
                <a:schemeClr val="tx1"/>
              </a:solidFill>
              <a:latin typeface="微软雅黑" panose="020B0503020204020204" pitchFamily="34" charset="-122"/>
              <a:ea typeface="微软雅黑" panose="020B0503020204020204" pitchFamily="34" charset="-122"/>
            </a:endParaRPr>
          </a:p>
          <a:p>
            <a:pPr marL="285750" indent="-285750">
              <a:lnSpc>
                <a:spcPct val="150000"/>
              </a:lnSpc>
              <a:buClr>
                <a:srgbClr val="00B0F0"/>
              </a:buClr>
              <a:buSzPct val="150000"/>
              <a:buFont typeface="微软雅黑" panose="020B0503020204020204" pitchFamily="34" charset="-122"/>
              <a:buChar char="+"/>
              <a:defRPr sz="1800">
                <a:solidFill>
                  <a:srgbClr val="000000"/>
                </a:solidFill>
              </a:defRPr>
            </a:pPr>
            <a:r>
              <a:rPr lang="zh-CN" altLang="zh-CN" sz="1800" dirty="0">
                <a:latin typeface="微软雅黑" panose="020B0503020204020204" pitchFamily="34" charset="-122"/>
                <a:ea typeface="微软雅黑" panose="020B0503020204020204" pitchFamily="34" charset="-122"/>
              </a:rPr>
              <a:t>促进</a:t>
            </a:r>
            <a:r>
              <a:rPr lang="zh-CN" altLang="en-US" sz="1800" dirty="0">
                <a:latin typeface="微软雅黑" panose="020B0503020204020204" pitchFamily="34" charset="-122"/>
                <a:ea typeface="微软雅黑" panose="020B0503020204020204" pitchFamily="34" charset="-122"/>
              </a:rPr>
              <a:t>良好的</a:t>
            </a:r>
            <a:r>
              <a:rPr lang="zh-CN" altLang="zh-CN" sz="1800" dirty="0">
                <a:latin typeface="微软雅黑" panose="020B0503020204020204" pitchFamily="34" charset="-122"/>
                <a:ea typeface="微软雅黑" panose="020B0503020204020204" pitchFamily="34" charset="-122"/>
              </a:rPr>
              <a:t>生长发育</a:t>
            </a:r>
          </a:p>
          <a:p>
            <a:pPr marL="285750" indent="-285750">
              <a:lnSpc>
                <a:spcPct val="150000"/>
              </a:lnSpc>
              <a:buClr>
                <a:srgbClr val="00B0F0"/>
              </a:buClr>
              <a:buSzPct val="150000"/>
              <a:buFont typeface="微软雅黑" panose="020B0503020204020204" pitchFamily="34" charset="-122"/>
              <a:buChar char="+"/>
              <a:defRPr sz="1800">
                <a:solidFill>
                  <a:srgbClr val="000000"/>
                </a:solidFill>
              </a:defRPr>
            </a:pPr>
            <a:r>
              <a:rPr lang="zh-CN" altLang="zh-CN" sz="1800" dirty="0">
                <a:solidFill>
                  <a:schemeClr val="tx1">
                    <a:lumMod val="85000"/>
                    <a:lumOff val="15000"/>
                  </a:schemeClr>
                </a:solidFill>
                <a:latin typeface="微软雅黑" panose="020B0503020204020204" pitchFamily="34" charset="-122"/>
                <a:ea typeface="微软雅黑" panose="020B0503020204020204" pitchFamily="34" charset="-122"/>
              </a:rPr>
              <a:t>增强免疫力</a:t>
            </a:r>
            <a:r>
              <a:rPr lang="zh-CN" altLang="en-US" sz="1800" dirty="0">
                <a:solidFill>
                  <a:srgbClr val="FF0000"/>
                </a:solidFill>
                <a:latin typeface="微软雅黑" panose="020B0503020204020204" pitchFamily="34" charset="-122"/>
                <a:ea typeface="微软雅黑" panose="020B0503020204020204" pitchFamily="34" charset="-122"/>
              </a:rPr>
              <a:t>，预防感染</a:t>
            </a:r>
            <a:endParaRPr lang="zh-CN" altLang="zh-CN" sz="1800" dirty="0">
              <a:solidFill>
                <a:srgbClr val="FF0000"/>
              </a:solidFill>
              <a:latin typeface="微软雅黑" panose="020B0503020204020204" pitchFamily="34" charset="-122"/>
              <a:ea typeface="微软雅黑" panose="020B0503020204020204" pitchFamily="34" charset="-122"/>
            </a:endParaRPr>
          </a:p>
          <a:p>
            <a:pPr marL="285750" indent="-285750">
              <a:lnSpc>
                <a:spcPct val="150000"/>
              </a:lnSpc>
              <a:buClr>
                <a:srgbClr val="00B0F0"/>
              </a:buClr>
              <a:buSzPct val="150000"/>
              <a:buFont typeface="微软雅黑" panose="020B0503020204020204" pitchFamily="34" charset="-122"/>
              <a:buChar char="+"/>
              <a:defRPr sz="1800">
                <a:solidFill>
                  <a:srgbClr val="000000"/>
                </a:solidFill>
              </a:defRPr>
            </a:pPr>
            <a:r>
              <a:rPr lang="zh-CN" altLang="zh-CN" sz="1800" dirty="0">
                <a:solidFill>
                  <a:schemeClr val="tx1">
                    <a:lumMod val="85000"/>
                    <a:lumOff val="15000"/>
                  </a:schemeClr>
                </a:solidFill>
                <a:latin typeface="微软雅黑" panose="020B0503020204020204" pitchFamily="34" charset="-122"/>
                <a:ea typeface="微软雅黑" panose="020B0503020204020204" pitchFamily="34" charset="-122"/>
              </a:rPr>
              <a:t>促进</a:t>
            </a:r>
            <a:r>
              <a:rPr lang="zh-CN" altLang="en-US" sz="1800" dirty="0">
                <a:solidFill>
                  <a:srgbClr val="FF0000"/>
                </a:solidFill>
                <a:latin typeface="微软雅黑" panose="020B0503020204020204" pitchFamily="34" charset="-122"/>
                <a:ea typeface="微软雅黑" panose="020B0503020204020204" pitchFamily="34" charset="-122"/>
              </a:rPr>
              <a:t>亲子</a:t>
            </a: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关系建立</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ct val="150000"/>
              </a:lnSpc>
              <a:buClr>
                <a:srgbClr val="00B0F0"/>
              </a:buClr>
              <a:buSzPct val="150000"/>
              <a:buFont typeface="微软雅黑" panose="020B0503020204020204" pitchFamily="34" charset="-122"/>
              <a:buChar char="+"/>
              <a:defRPr sz="1800">
                <a:solidFill>
                  <a:srgbClr val="000000"/>
                </a:solidFill>
              </a:defRPr>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可以预防慢性疾病</a:t>
            </a:r>
          </a:p>
          <a:p>
            <a:pPr marL="285750" indent="-285750">
              <a:lnSpc>
                <a:spcPct val="150000"/>
              </a:lnSpc>
              <a:buClr>
                <a:srgbClr val="00B0F0"/>
              </a:buClr>
              <a:buSzPct val="150000"/>
              <a:buFont typeface="微软雅黑" panose="020B0503020204020204" pitchFamily="34" charset="-122"/>
              <a:buChar char="+"/>
              <a:defRPr sz="1800">
                <a:solidFill>
                  <a:srgbClr val="000000"/>
                </a:solidFill>
              </a:defRPr>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花费比人工喂养少，环保、经济</a:t>
            </a:r>
            <a:endParaRPr lang="zh-CN" altLang="en-US" sz="1800" dirty="0">
              <a:solidFill>
                <a:schemeClr val="tx1"/>
              </a:solidFill>
              <a:latin typeface="微软雅黑" panose="020B0503020204020204" pitchFamily="34" charset="-122"/>
              <a:ea typeface="微软雅黑" panose="020B0503020204020204" pitchFamily="34" charset="-122"/>
            </a:endParaRPr>
          </a:p>
        </p:txBody>
      </p:sp>
      <p:sp>
        <p:nvSpPr>
          <p:cNvPr id="39" name="Shape 39"/>
          <p:cNvSpPr/>
          <p:nvPr/>
        </p:nvSpPr>
        <p:spPr>
          <a:xfrm>
            <a:off x="7046196" y="3454148"/>
            <a:ext cx="92396" cy="369332"/>
          </a:xfrm>
          <a:prstGeom prst="rect">
            <a:avLst/>
          </a:prstGeom>
          <a:ln w="12700">
            <a:miter lim="400000"/>
          </a:ln>
        </p:spPr>
        <p:txBody>
          <a:bodyPr wrap="none" lIns="45719" rIns="45719">
            <a:spAutoFit/>
          </a:bodyPr>
          <a:lstStyle/>
          <a:p>
            <a:pPr lvl="0" algn="ct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a:sym typeface="Arial" panose="020B0604020202020204"/>
            </a:endParaRPr>
          </a:p>
        </p:txBody>
      </p:sp>
      <p:sp>
        <p:nvSpPr>
          <p:cNvPr id="40" name="Shape 40"/>
          <p:cNvSpPr/>
          <p:nvPr/>
        </p:nvSpPr>
        <p:spPr>
          <a:xfrm>
            <a:off x="8315775" y="2849848"/>
            <a:ext cx="92396" cy="369332"/>
          </a:xfrm>
          <a:prstGeom prst="rect">
            <a:avLst/>
          </a:prstGeom>
          <a:ln w="12700">
            <a:miter lim="400000"/>
          </a:ln>
        </p:spPr>
        <p:txBody>
          <a:bodyPr wrap="none" lIns="45719" rIns="45719">
            <a:spAutoFit/>
          </a:bodyPr>
          <a:lstStyle/>
          <a:p>
            <a:pPr lvl="0" algn="ct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a:sym typeface="Arial" panose="020B0604020202020204"/>
            </a:endParaRPr>
          </a:p>
        </p:txBody>
      </p:sp>
      <p:sp>
        <p:nvSpPr>
          <p:cNvPr id="2" name="标题 1"/>
          <p:cNvSpPr>
            <a:spLocks noGrp="1"/>
          </p:cNvSpPr>
          <p:nvPr>
            <p:ph type="title"/>
          </p:nvPr>
        </p:nvSpPr>
        <p:spPr>
          <a:xfrm>
            <a:off x="299803" y="774956"/>
            <a:ext cx="5290366" cy="625177"/>
          </a:xfrm>
        </p:spPr>
        <p:txBody>
          <a:bodyPr>
            <a:normAutofit/>
          </a:bodyPr>
          <a:lstStyle/>
          <a:p>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母乳喂养是母婴健康的核心</a:t>
            </a:r>
            <a:endParaRPr lang="zh-CN" altLang="en-US" sz="2400" spc="300" dirty="0">
              <a:solidFill>
                <a:srgbClr val="28AAE1"/>
              </a:solidFill>
              <a:latin typeface="微软雅黑" panose="020B0503020204020204" pitchFamily="34" charset="-122"/>
              <a:ea typeface="微软雅黑" panose="020B0503020204020204" pitchFamily="34" charset="-122"/>
            </a:endParaRPr>
          </a:p>
        </p:txBody>
      </p:sp>
      <p:sp>
        <p:nvSpPr>
          <p:cNvPr id="23" name="Shape 39"/>
          <p:cNvSpPr/>
          <p:nvPr/>
        </p:nvSpPr>
        <p:spPr>
          <a:xfrm>
            <a:off x="6823711" y="2254673"/>
            <a:ext cx="5022003" cy="1615827"/>
          </a:xfrm>
          <a:prstGeom prst="rect">
            <a:avLst/>
          </a:prstGeom>
          <a:ln w="12700">
            <a:miter lim="400000"/>
          </a:ln>
        </p:spPr>
        <p:txBody>
          <a:bodyPr wrap="square" lIns="45719" rIns="45719">
            <a:spAutoFit/>
          </a:bodyPr>
          <a:lstStyle/>
          <a:p>
            <a:pPr marL="285750" indent="-285750">
              <a:lnSpc>
                <a:spcPct val="150000"/>
              </a:lnSpc>
              <a:buClr>
                <a:srgbClr val="00B0F0"/>
              </a:buClr>
              <a:buSzPct val="150000"/>
              <a:buFont typeface="微软雅黑" panose="020B0503020204020204" pitchFamily="34" charset="-122"/>
              <a:buChar char="+"/>
            </a:pPr>
            <a:r>
              <a:rPr lang="zh-CN" altLang="en-US" dirty="0">
                <a:latin typeface="微软雅黑" panose="020B0503020204020204" pitchFamily="34" charset="-122"/>
                <a:ea typeface="微软雅黑" panose="020B0503020204020204" pitchFamily="34" charset="-122"/>
                <a:cs typeface="Arial" panose="020B0604020202020204"/>
                <a:sym typeface="Arial" panose="020B0604020202020204"/>
              </a:rPr>
              <a:t>减少母亲产后出血</a:t>
            </a:r>
            <a:endParaRPr lang="en-US" altLang="zh-CN" dirty="0">
              <a:latin typeface="微软雅黑" panose="020B0503020204020204" pitchFamily="34" charset="-122"/>
              <a:ea typeface="微软雅黑" panose="020B0503020204020204" pitchFamily="34" charset="-122"/>
              <a:cs typeface="Arial" panose="020B0604020202020204"/>
              <a:sym typeface="Arial" panose="020B0604020202020204"/>
            </a:endParaRPr>
          </a:p>
          <a:p>
            <a:pPr marL="285750" indent="-285750">
              <a:lnSpc>
                <a:spcPct val="150000"/>
              </a:lnSpc>
              <a:buClr>
                <a:srgbClr val="00B0F0"/>
              </a:buClr>
              <a:buSzPct val="150000"/>
              <a:buFont typeface="微软雅黑" panose="020B0503020204020204" pitchFamily="34" charset="-122"/>
              <a:buChar cha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a:sym typeface="Arial" panose="020B0604020202020204"/>
              </a:rPr>
              <a:t>减少母亲患</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a:sym typeface="Arial" panose="020B0604020202020204"/>
              </a:rPr>
              <a:t>子宫内膜</a:t>
            </a: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a:sym typeface="Arial" panose="020B0604020202020204"/>
              </a:rPr>
              <a:t>癌</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a:sym typeface="Arial" panose="020B0604020202020204"/>
              </a:rPr>
              <a:t>和乳腺癌的</a:t>
            </a: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a:sym typeface="Arial" panose="020B0604020202020204"/>
              </a:rPr>
              <a:t>风险</a:t>
            </a:r>
          </a:p>
          <a:p>
            <a:pPr marL="285750" indent="-285750">
              <a:lnSpc>
                <a:spcPct val="150000"/>
              </a:lnSpc>
              <a:buClr>
                <a:srgbClr val="00B0F0"/>
              </a:buClr>
              <a:buSzPct val="150000"/>
              <a:buFont typeface="微软雅黑" panose="020B0503020204020204" pitchFamily="34" charset="-122"/>
              <a:buChar char="+"/>
            </a:pPr>
            <a:r>
              <a:rPr lang="zh-CN" altLang="zh-CN"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a:sym typeface="Arial" panose="020B0604020202020204"/>
              </a:rPr>
              <a:t>保持生育间隔</a:t>
            </a:r>
          </a:p>
          <a:p>
            <a:pPr lvl="0"/>
            <a:endParaRPr lang="zh-CN" altLang="en-US" dirty="0">
              <a:latin typeface="微软雅黑" panose="020B0503020204020204" pitchFamily="34" charset="-122"/>
              <a:ea typeface="微软雅黑" panose="020B0503020204020204" pitchFamily="34" charset="-122"/>
              <a:cs typeface="Arial" panose="020B0604020202020204"/>
              <a:sym typeface="Arial" panose="020B0604020202020204"/>
            </a:endParaRPr>
          </a:p>
        </p:txBody>
      </p:sp>
      <p:sp>
        <p:nvSpPr>
          <p:cNvPr id="26" name="Shape 37"/>
          <p:cNvSpPr/>
          <p:nvPr/>
        </p:nvSpPr>
        <p:spPr>
          <a:xfrm>
            <a:off x="7138585" y="1726015"/>
            <a:ext cx="1631214" cy="400110"/>
          </a:xfrm>
          <a:prstGeom prst="rect">
            <a:avLst/>
          </a:prstGeom>
          <a:ln w="12700">
            <a:miter lim="400000"/>
          </a:ln>
        </p:spPr>
        <p:txBody>
          <a:bodyPr wrap="none" lIns="45719" rIns="45719">
            <a:spAutoFit/>
          </a:bodyPr>
          <a:lstStyle/>
          <a:p>
            <a:pPr lvl="0" algn="ctr"/>
            <a:r>
              <a:rPr lang="zh-CN" altLang="en-US" sz="20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保障母亲健康</a:t>
            </a:r>
          </a:p>
        </p:txBody>
      </p:sp>
      <p:sp>
        <p:nvSpPr>
          <p:cNvPr id="28" name="Shape 35"/>
          <p:cNvSpPr/>
          <p:nvPr/>
        </p:nvSpPr>
        <p:spPr>
          <a:xfrm>
            <a:off x="4095003" y="4034060"/>
            <a:ext cx="92395" cy="369332"/>
          </a:xfrm>
          <a:prstGeom prst="rect">
            <a:avLst/>
          </a:prstGeom>
          <a:ln w="12700">
            <a:miter lim="400000"/>
          </a:ln>
        </p:spPr>
        <p:txBody>
          <a:bodyPr wrap="none" lIns="45719" rIns="45719">
            <a:spAutoFit/>
          </a:bodyPr>
          <a:lstStyle/>
          <a:p>
            <a:pPr lvl="0" algn="ct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cs typeface="Arial" panose="020B0604020202020204"/>
              <a:sym typeface="Arial" panose="020B0604020202020204"/>
            </a:endParaRPr>
          </a:p>
        </p:txBody>
      </p:sp>
      <p:sp>
        <p:nvSpPr>
          <p:cNvPr id="3" name="灯片编号占位符 2"/>
          <p:cNvSpPr>
            <a:spLocks noGrp="1"/>
          </p:cNvSpPr>
          <p:nvPr>
            <p:ph type="sldNum" sz="quarter" idx="12"/>
          </p:nvPr>
        </p:nvSpPr>
        <p:spPr/>
        <p:txBody>
          <a:bodyPr/>
          <a:lstStyle/>
          <a:p>
            <a:fld id="{C19A3665-EC00-4665-BE35-61D9176EAF02}" type="slidenum">
              <a:rPr lang="zh-CN" altLang="en-US" smtClean="0"/>
              <a:t>26</a:t>
            </a:fld>
            <a:endParaRPr lang="zh-CN" altLang="en-US"/>
          </a:p>
        </p:txBody>
      </p:sp>
      <p:sp>
        <p:nvSpPr>
          <p:cNvPr id="6" name="矩形 5"/>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复习备选-母乳喂养</a:t>
            </a:r>
          </a:p>
        </p:txBody>
      </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9803" y="633823"/>
            <a:ext cx="7200000" cy="691641"/>
          </a:xfrm>
        </p:spPr>
        <p:txBody>
          <a:bodyPr>
            <a:normAutofit/>
          </a:bodyPr>
          <a:lstStyle/>
          <a:p>
            <a:pPr>
              <a:lnSpc>
                <a:spcPct val="100000"/>
              </a:lnSpc>
            </a:pPr>
            <a:r>
              <a:rPr lang="zh-CN" altLang="en-US" sz="2400" spc="300" dirty="0">
                <a:solidFill>
                  <a:srgbClr val="00B0F0"/>
                </a:solidFill>
                <a:latin typeface="微软雅黑" panose="020B0503020204020204" pitchFamily="34" charset="-122"/>
                <a:ea typeface="微软雅黑" panose="020B0503020204020204" pitchFamily="34" charset="-122"/>
              </a:rPr>
              <a:t>乳房解剖</a:t>
            </a:r>
          </a:p>
        </p:txBody>
      </p:sp>
      <p:sp>
        <p:nvSpPr>
          <p:cNvPr id="15" name="Rectangle 5"/>
          <p:cNvSpPr>
            <a:spLocks noChangeArrowheads="1"/>
          </p:cNvSpPr>
          <p:nvPr/>
        </p:nvSpPr>
        <p:spPr bwMode="auto">
          <a:xfrm>
            <a:off x="710423" y="6440226"/>
            <a:ext cx="6267450"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zh-CN" altLang="en-US" sz="1000" dirty="0">
                <a:solidFill>
                  <a:schemeClr val="bg1">
                    <a:lumMod val="50000"/>
                  </a:schemeClr>
                </a:solidFill>
                <a:latin typeface="Arial" panose="020B0604020202020204" pitchFamily="34" charset="0"/>
                <a:cs typeface="Arial" panose="020B0604020202020204" pitchFamily="34" charset="0"/>
              </a:rPr>
              <a:t>资料来源 </a:t>
            </a:r>
            <a:r>
              <a:rPr lang="en-US" altLang="en-US" sz="1000" dirty="0">
                <a:solidFill>
                  <a:schemeClr val="bg1">
                    <a:lumMod val="50000"/>
                  </a:schemeClr>
                </a:solidFill>
                <a:latin typeface="Arial" panose="020B0604020202020204" pitchFamily="34" charset="0"/>
                <a:cs typeface="Arial" panose="020B0604020202020204" pitchFamily="34" charset="0"/>
              </a:rPr>
              <a:t>World Health Organization. Infant and young child feeding counselling: an integrated course, 2006.</a:t>
            </a:r>
          </a:p>
        </p:txBody>
      </p:sp>
      <p:pic>
        <p:nvPicPr>
          <p:cNvPr id="3" name="图片 2"/>
          <p:cNvPicPr>
            <a:picLocks noChangeAspect="1"/>
          </p:cNvPicPr>
          <p:nvPr/>
        </p:nvPicPr>
        <p:blipFill>
          <a:blip r:embed="rId3"/>
          <a:stretch>
            <a:fillRect/>
          </a:stretch>
        </p:blipFill>
        <p:spPr>
          <a:xfrm>
            <a:off x="6360563" y="1556512"/>
            <a:ext cx="5358848" cy="3944454"/>
          </a:xfrm>
          <a:prstGeom prst="rect">
            <a:avLst/>
          </a:prstGeom>
        </p:spPr>
      </p:pic>
      <p:sp>
        <p:nvSpPr>
          <p:cNvPr id="7" name="文本框 6"/>
          <p:cNvSpPr txBox="1"/>
          <p:nvPr/>
        </p:nvSpPr>
        <p:spPr>
          <a:xfrm>
            <a:off x="356320" y="1556534"/>
            <a:ext cx="4226314" cy="3176693"/>
          </a:xfrm>
          <a:prstGeom prst="rect">
            <a:avLst/>
          </a:prstGeom>
          <a:noFill/>
        </p:spPr>
        <p:txBody>
          <a:bodyPr wrap="square">
            <a:noAutofit/>
          </a:bodyPr>
          <a:lstStyle/>
          <a:p>
            <a:pPr marL="285750" indent="-285750">
              <a:lnSpc>
                <a:spcPct val="130000"/>
              </a:lnSpc>
              <a:buFont typeface="Wingdings" panose="05000000000000000000" pitchFamily="2" charset="2"/>
              <a:buChar char="Ø"/>
            </a:pPr>
            <a:r>
              <a:rPr lang="zh-CN" altLang="en-US" spc="300" dirty="0">
                <a:solidFill>
                  <a:srgbClr val="000000"/>
                </a:solidFill>
                <a:latin typeface="微软雅黑" panose="020B0503020204020204" pitchFamily="34" charset="-122"/>
                <a:ea typeface="微软雅黑" panose="020B0503020204020204" pitchFamily="34" charset="-122"/>
                <a:cs typeface="Arial" panose="020B0604020202020204"/>
                <a:sym typeface="Arial" panose="020B0604020202020204"/>
              </a:rPr>
              <a:t>了解乳房结构，细心爱护乳房</a:t>
            </a:r>
          </a:p>
          <a:p>
            <a:pPr marL="285750" indent="-285750">
              <a:lnSpc>
                <a:spcPct val="130000"/>
              </a:lnSpc>
              <a:buFont typeface="Wingdings" panose="05000000000000000000" pitchFamily="2" charset="2"/>
              <a:buChar char="Ø"/>
            </a:pPr>
            <a:r>
              <a:rPr lang="zh-CN" altLang="en-US" spc="300" dirty="0">
                <a:solidFill>
                  <a:srgbClr val="000000"/>
                </a:solidFill>
                <a:latin typeface="微软雅黑" charset="0"/>
                <a:ea typeface="微软雅黑" charset="0"/>
                <a:cs typeface="Arial" panose="020B0604020202020204" pitchFamily="34" charset="0"/>
                <a:sym typeface="Arial" panose="020B0604020202020204"/>
              </a:rPr>
              <a:t>乳房内的导管系统象树枝或葡萄串，非常脆弱，不能大</a:t>
            </a:r>
            <a:r>
              <a:rPr lang="zh-CN" altLang="en-US" spc="300" dirty="0">
                <a:solidFill>
                  <a:srgbClr val="000000"/>
                </a:solidFill>
                <a:latin typeface="微软雅黑" panose="020B0503020204020204" pitchFamily="34" charset="-122"/>
                <a:ea typeface="微软雅黑" panose="020B0503020204020204" pitchFamily="34" charset="-122"/>
                <a:cs typeface="Arial" panose="020B0604020202020204"/>
                <a:sym typeface="Arial" panose="020B0604020202020204"/>
              </a:rPr>
              <a:t>力“通乳”</a:t>
            </a:r>
            <a:endParaRPr lang="en-US" altLang="zh-CN" spc="300" dirty="0">
              <a:solidFill>
                <a:srgbClr val="000000"/>
              </a:solidFill>
              <a:latin typeface="微软雅黑" panose="020B0503020204020204" pitchFamily="34" charset="-122"/>
              <a:ea typeface="微软雅黑" panose="020B0503020204020204" pitchFamily="34" charset="-122"/>
              <a:cs typeface="Arial" panose="020B0604020202020204"/>
              <a:sym typeface="Arial" panose="020B0604020202020204"/>
            </a:endParaRPr>
          </a:p>
          <a:p>
            <a:pPr marL="285750" indent="-285750">
              <a:lnSpc>
                <a:spcPct val="130000"/>
              </a:lnSpc>
              <a:buFont typeface="Wingdings" panose="05000000000000000000" pitchFamily="2" charset="2"/>
              <a:buChar char="Ø"/>
            </a:pPr>
            <a:r>
              <a:rPr lang="zh-CN" altLang="en-US" spc="300" dirty="0">
                <a:solidFill>
                  <a:srgbClr val="000000"/>
                </a:solidFill>
                <a:latin typeface="微软雅黑" panose="020B0503020204020204" pitchFamily="34" charset="-122"/>
                <a:ea typeface="微软雅黑" panose="020B0503020204020204" pitchFamily="34" charset="-122"/>
                <a:cs typeface="Arial" panose="020B0604020202020204"/>
                <a:sym typeface="Arial" panose="020B0604020202020204"/>
              </a:rPr>
              <a:t>学习乳房的泌乳机制，理解良好含接的要点</a:t>
            </a:r>
            <a:endParaRPr lang="zh-CN" altLang="en-US" dirty="0">
              <a:solidFill>
                <a:srgbClr val="000000"/>
              </a:solidFill>
            </a:endParaRPr>
          </a:p>
        </p:txBody>
      </p:sp>
      <p:sp>
        <p:nvSpPr>
          <p:cNvPr id="6" name="灯片编号占位符 5"/>
          <p:cNvSpPr>
            <a:spLocks noGrp="1"/>
          </p:cNvSpPr>
          <p:nvPr>
            <p:ph type="sldNum" sz="quarter" idx="12"/>
          </p:nvPr>
        </p:nvSpPr>
        <p:spPr/>
        <p:txBody>
          <a:bodyPr/>
          <a:lstStyle/>
          <a:p>
            <a:fld id="{C19A3665-EC00-4665-BE35-61D9176EAF02}" type="slidenum">
              <a:rPr lang="zh-CN" altLang="en-US" smtClean="0"/>
              <a:t>27</a:t>
            </a:fld>
            <a:endParaRPr lang="zh-CN" altLang="en-US"/>
          </a:p>
        </p:txBody>
      </p:sp>
      <p:sp>
        <p:nvSpPr>
          <p:cNvPr id="8" name="矩形 7"/>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r>
              <a:rPr lang="zh-CN" altLang="en-US" dirty="0">
                <a:solidFill>
                  <a:srgbClr val="000000"/>
                </a:solidFill>
                <a:latin typeface="幼圆" panose="02010509060101010101" pitchFamily="49" charset="-122"/>
                <a:ea typeface="幼圆" panose="02010509060101010101" pitchFamily="49" charset="-122"/>
                <a:sym typeface="+mn-ea"/>
              </a:rPr>
              <a:t>-母乳喂养</a:t>
            </a:r>
          </a:p>
        </p:txBody>
      </p:sp>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9803" y="633823"/>
            <a:ext cx="7200000" cy="691641"/>
          </a:xfrm>
        </p:spPr>
        <p:txBody>
          <a:bodyPr>
            <a:noAutofit/>
          </a:bodyPr>
          <a:lstStyle/>
          <a:p>
            <a:pPr>
              <a:lnSpc>
                <a:spcPct val="100000"/>
              </a:lnSpc>
            </a:pPr>
            <a:r>
              <a:rPr lang="zh-CN" sz="2000">
                <a:solidFill>
                  <a:srgbClr val="28AAE1"/>
                </a:solidFill>
                <a:latin typeface="微软雅黑" charset="0"/>
                <a:ea typeface="微软雅黑" charset="0"/>
                <a:cs typeface="Arial" panose="020B0604020202020204" pitchFamily="34" charset="0"/>
                <a:sym typeface="+mn-ea"/>
              </a:rPr>
              <a:t>促进与抑制射乳反射的因素</a:t>
            </a:r>
            <a:endParaRPr lang="zh-CN" altLang="en-US" sz="2000" spc="300" dirty="0">
              <a:solidFill>
                <a:srgbClr val="28AAE1"/>
              </a:solidFill>
              <a:latin typeface="微软雅黑" charset="0"/>
              <a:ea typeface="微软雅黑" charset="0"/>
              <a:cs typeface="Arial" panose="020B0604020202020204" pitchFamily="34" charset="0"/>
              <a:sym typeface="+mn-ea"/>
            </a:endParaRPr>
          </a:p>
        </p:txBody>
      </p:sp>
      <p:sp>
        <p:nvSpPr>
          <p:cNvPr id="15" name="Rectangle 5"/>
          <p:cNvSpPr>
            <a:spLocks noChangeArrowheads="1"/>
          </p:cNvSpPr>
          <p:nvPr/>
        </p:nvSpPr>
        <p:spPr bwMode="auto">
          <a:xfrm>
            <a:off x="299720" y="6416421"/>
            <a:ext cx="6267450"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zh-CN" altLang="en-US" sz="1000" dirty="0">
                <a:solidFill>
                  <a:schemeClr val="bg1">
                    <a:lumMod val="50000"/>
                  </a:schemeClr>
                </a:solidFill>
                <a:latin typeface="Arial" panose="020B0604020202020204" pitchFamily="34" charset="0"/>
                <a:cs typeface="Arial" panose="020B0604020202020204" pitchFamily="34" charset="0"/>
              </a:rPr>
              <a:t>资料来源 </a:t>
            </a:r>
            <a:r>
              <a:rPr lang="en-US" altLang="en-US" sz="1000" dirty="0">
                <a:solidFill>
                  <a:schemeClr val="bg1">
                    <a:lumMod val="50000"/>
                  </a:schemeClr>
                </a:solidFill>
                <a:latin typeface="Arial" panose="020B0604020202020204" pitchFamily="34" charset="0"/>
                <a:cs typeface="Arial" panose="020B0604020202020204" pitchFamily="34" charset="0"/>
              </a:rPr>
              <a:t>World Health Organization. Infant and young child feeding counselling: an integrated course, 2006.</a:t>
            </a:r>
          </a:p>
        </p:txBody>
      </p:sp>
      <p:sp>
        <p:nvSpPr>
          <p:cNvPr id="7" name="文本框 6"/>
          <p:cNvSpPr txBox="1"/>
          <p:nvPr/>
        </p:nvSpPr>
        <p:spPr>
          <a:xfrm>
            <a:off x="356320" y="1556534"/>
            <a:ext cx="4785114" cy="810260"/>
          </a:xfrm>
          <a:prstGeom prst="rect">
            <a:avLst/>
          </a:prstGeom>
          <a:noFill/>
        </p:spPr>
        <p:txBody>
          <a:bodyPr wrap="square">
            <a:spAutoFit/>
          </a:bodyPr>
          <a:lstStyle/>
          <a:p>
            <a:pPr marL="285750" indent="-285750">
              <a:lnSpc>
                <a:spcPct val="130000"/>
              </a:lnSpc>
              <a:buFont typeface="Wingdings" charset="0"/>
              <a:buChar char="Ø"/>
            </a:pPr>
            <a:r>
              <a:rPr lang="zh-CN" altLang="en-US">
                <a:solidFill>
                  <a:srgbClr val="000000"/>
                </a:solidFill>
                <a:latin typeface="微软雅黑" charset="0"/>
                <a:ea typeface="微软雅黑" charset="0"/>
                <a:cs typeface="Arial" panose="020B0604020202020204" pitchFamily="34" charset="0"/>
                <a:sym typeface="+mn-ea"/>
              </a:rPr>
              <a:t>关注母亲情绪和给予信心支持</a:t>
            </a:r>
            <a:endParaRPr lang="zh-CN" altLang="en-US" b="0" u="none">
              <a:solidFill>
                <a:srgbClr val="000000"/>
              </a:solidFill>
              <a:latin typeface="微软雅黑" charset="0"/>
              <a:ea typeface="微软雅黑" charset="0"/>
              <a:cs typeface="Arial" panose="020B0604020202020204" pitchFamily="34" charset="0"/>
            </a:endParaRPr>
          </a:p>
          <a:p>
            <a:pPr marL="285750" indent="-285750">
              <a:lnSpc>
                <a:spcPct val="130000"/>
              </a:lnSpc>
              <a:buFont typeface="Wingdings" panose="05000000000000000000" pitchFamily="2" charset="2"/>
              <a:buChar char="Ø"/>
            </a:pPr>
            <a:r>
              <a:rPr lang="zh-CN" altLang="en-US">
                <a:solidFill>
                  <a:srgbClr val="000000"/>
                </a:solidFill>
                <a:latin typeface="微软雅黑" charset="0"/>
                <a:ea typeface="微软雅黑" charset="0"/>
                <a:cs typeface="Arial" panose="020B0604020202020204" pitchFamily="34" charset="0"/>
                <a:sym typeface="+mn-ea"/>
              </a:rPr>
              <a:t>妈妈心情好，促进乳汁分泌</a:t>
            </a:r>
            <a:endParaRPr lang="zh-CN" altLang="en-US" dirty="0">
              <a:solidFill>
                <a:srgbClr val="000000"/>
              </a:solidFill>
              <a:latin typeface="微软雅黑" charset="0"/>
              <a:ea typeface="微软雅黑" charset="0"/>
              <a:cs typeface="Arial" panose="020B0604020202020204" pitchFamily="34" charset="0"/>
            </a:endParaRPr>
          </a:p>
        </p:txBody>
      </p:sp>
      <p:sp>
        <p:nvSpPr>
          <p:cNvPr id="6" name="灯片编号占位符 5"/>
          <p:cNvSpPr>
            <a:spLocks noGrp="1"/>
          </p:cNvSpPr>
          <p:nvPr>
            <p:ph type="sldNum" sz="quarter" idx="12"/>
          </p:nvPr>
        </p:nvSpPr>
        <p:spPr/>
        <p:txBody>
          <a:bodyPr/>
          <a:lstStyle/>
          <a:p>
            <a:fld id="{C19A3665-EC00-4665-BE35-61D9176EAF02}" type="slidenum">
              <a:rPr lang="zh-CN" altLang="en-US" smtClean="0"/>
              <a:t>28</a:t>
            </a:fld>
            <a:endParaRPr lang="zh-CN" altLang="en-US"/>
          </a:p>
        </p:txBody>
      </p:sp>
      <p:sp>
        <p:nvSpPr>
          <p:cNvPr id="8" name="矩形 7"/>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 name="图片 10" descr="upload_post_object_v2_032656323"/>
          <p:cNvPicPr>
            <a:picLocks noChangeAspect="1"/>
          </p:cNvPicPr>
          <p:nvPr/>
        </p:nvPicPr>
        <p:blipFill>
          <a:blip r:embed="rId3"/>
          <a:stretch>
            <a:fillRect/>
          </a:stretch>
        </p:blipFill>
        <p:spPr>
          <a:xfrm>
            <a:off x="6055495" y="1556544"/>
            <a:ext cx="6895301" cy="3935403"/>
          </a:xfrm>
          <a:prstGeom prst="rect">
            <a:avLst/>
          </a:prstGeom>
        </p:spPr>
      </p:pic>
      <p:sp>
        <p:nvSpPr>
          <p:cNvPr id="4" name="文本框 3"/>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r>
              <a:rPr lang="zh-CN" altLang="en-US" dirty="0">
                <a:solidFill>
                  <a:srgbClr val="000000"/>
                </a:solidFill>
                <a:latin typeface="幼圆" panose="02010509060101010101" pitchFamily="49" charset="-122"/>
                <a:ea typeface="幼圆" panose="02010509060101010101" pitchFamily="49" charset="-122"/>
                <a:sym typeface="+mn-ea"/>
              </a:rPr>
              <a:t>-母乳喂养</a:t>
            </a:r>
          </a:p>
        </p:txBody>
      </p:sp>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99765" y="1564118"/>
            <a:ext cx="5208403" cy="4468495"/>
          </a:xfrm>
          <a:prstGeom prst="rect">
            <a:avLst/>
          </a:prstGeom>
          <a:noFill/>
        </p:spPr>
        <p:txBody>
          <a:bodyPr wrap="square">
            <a:noAutofit/>
          </a:bodyPr>
          <a:lstStyle/>
          <a:p>
            <a:pPr marL="285750" indent="-285750">
              <a:lnSpc>
                <a:spcPct val="130000"/>
              </a:lnSpc>
              <a:spcBef>
                <a:spcPts val="600"/>
              </a:spcBef>
              <a:spcAft>
                <a:spcPts val="600"/>
              </a:spcAft>
              <a:buFont typeface="Wingdings" panose="05000000000000000000" pitchFamily="2" charset="2"/>
              <a:buChar char="Ø"/>
            </a:pPr>
            <a:r>
              <a:rPr lang="zh-CN" altLang="en-US" spc="300" dirty="0">
                <a:latin typeface="微软雅黑" panose="020B0503020204020204" pitchFamily="34" charset="-122"/>
                <a:ea typeface="微软雅黑" panose="020B0503020204020204" pitchFamily="34" charset="-122"/>
                <a:cs typeface="Arial" panose="020B0604020202020204"/>
                <a:sym typeface="Arial" panose="020B0604020202020204"/>
              </a:rPr>
              <a:t>人乳和其他动物乳都有其</a:t>
            </a:r>
            <a:r>
              <a:rPr lang="zh-CN" altLang="en-US" b="1" spc="300" dirty="0">
                <a:latin typeface="微软雅黑" panose="020B0503020204020204" pitchFamily="34" charset="-122"/>
                <a:ea typeface="微软雅黑" panose="020B0503020204020204" pitchFamily="34" charset="-122"/>
                <a:cs typeface="Arial" panose="020B0604020202020204"/>
                <a:sym typeface="Arial" panose="020B0604020202020204"/>
              </a:rPr>
              <a:t>独特</a:t>
            </a:r>
            <a:r>
              <a:rPr lang="zh-CN" altLang="en-US" spc="300" dirty="0">
                <a:latin typeface="微软雅黑" panose="020B0503020204020204" pitchFamily="34" charset="-122"/>
                <a:ea typeface="微软雅黑" panose="020B0503020204020204" pitchFamily="34" charset="-122"/>
                <a:cs typeface="Arial" panose="020B0604020202020204"/>
                <a:sym typeface="Arial" panose="020B0604020202020204"/>
              </a:rPr>
              <a:t>的营养构成，为自己宝宝量身定制</a:t>
            </a:r>
          </a:p>
          <a:p>
            <a:pPr marL="742950" lvl="1" indent="-285750">
              <a:lnSpc>
                <a:spcPct val="130000"/>
              </a:lnSpc>
              <a:spcBef>
                <a:spcPts val="600"/>
              </a:spcBef>
              <a:spcAft>
                <a:spcPts val="600"/>
              </a:spcAft>
              <a:buFont typeface="Arial" panose="020B0604020202020204" pitchFamily="34" charset="0"/>
              <a:buChar char="•"/>
            </a:pPr>
            <a:r>
              <a:rPr lang="zh-CN" altLang="en-US" spc="300" dirty="0">
                <a:latin typeface="微软雅黑" panose="020B0503020204020204" pitchFamily="34" charset="-122"/>
                <a:ea typeface="微软雅黑" panose="020B0503020204020204" pitchFamily="34" charset="-122"/>
                <a:cs typeface="Arial" panose="020B0604020202020204"/>
                <a:sym typeface="Arial" panose="020B0604020202020204"/>
              </a:rPr>
              <a:t>蛋白质种类和含量适合人类婴儿</a:t>
            </a:r>
            <a:endParaRPr lang="en-US" altLang="zh-CN" spc="300" dirty="0">
              <a:latin typeface="微软雅黑" panose="020B0503020204020204" pitchFamily="34" charset="-122"/>
              <a:ea typeface="微软雅黑" panose="020B0503020204020204" pitchFamily="34" charset="-122"/>
              <a:cs typeface="Arial" panose="020B0604020202020204"/>
              <a:sym typeface="Arial" panose="020B0604020202020204"/>
            </a:endParaRPr>
          </a:p>
          <a:p>
            <a:pPr marL="742950" lvl="1" indent="-285750">
              <a:lnSpc>
                <a:spcPct val="130000"/>
              </a:lnSpc>
              <a:spcBef>
                <a:spcPts val="600"/>
              </a:spcBef>
              <a:spcAft>
                <a:spcPts val="600"/>
              </a:spcAft>
              <a:buFont typeface="Arial" panose="020B0604020202020204" pitchFamily="34" charset="0"/>
              <a:buChar char="•"/>
            </a:pPr>
            <a:r>
              <a:rPr lang="zh-CN" altLang="en-US" spc="300" dirty="0">
                <a:solidFill>
                  <a:schemeClr val="tx1"/>
                </a:solidFill>
                <a:latin typeface="微软雅黑" charset="0"/>
                <a:ea typeface="微软雅黑" charset="0"/>
                <a:cs typeface="Arial" panose="020B0604020202020204" pitchFamily="34" charset="0"/>
                <a:sym typeface="Arial" panose="020B0604020202020204"/>
              </a:rPr>
              <a:t>乳糖含量高，为婴儿提供发育所需能量</a:t>
            </a:r>
            <a:endParaRPr lang="en-US" altLang="zh-CN" spc="300" dirty="0">
              <a:solidFill>
                <a:schemeClr val="tx1"/>
              </a:solidFill>
              <a:latin typeface="微软雅黑" charset="0"/>
              <a:ea typeface="微软雅黑" charset="0"/>
              <a:cs typeface="Arial" panose="020B0604020202020204" pitchFamily="34" charset="0"/>
              <a:sym typeface="Arial" panose="020B0604020202020204"/>
            </a:endParaRPr>
          </a:p>
          <a:p>
            <a:pPr marL="742950" lvl="1" indent="-285750">
              <a:lnSpc>
                <a:spcPct val="130000"/>
              </a:lnSpc>
              <a:spcBef>
                <a:spcPts val="600"/>
              </a:spcBef>
              <a:spcAft>
                <a:spcPts val="600"/>
              </a:spcAft>
              <a:buFont typeface="Arial" panose="020B0604020202020204" pitchFamily="34" charset="0"/>
              <a:buChar char="•"/>
            </a:pPr>
            <a:r>
              <a:rPr lang="zh-CN" altLang="en-US" spc="300" dirty="0">
                <a:latin typeface="微软雅黑" panose="020B0503020204020204" pitchFamily="34" charset="-122"/>
                <a:ea typeface="微软雅黑" panose="020B0503020204020204" pitchFamily="34" charset="-122"/>
                <a:cs typeface="Arial" panose="020B0604020202020204"/>
                <a:sym typeface="Arial" panose="020B0604020202020204"/>
              </a:rPr>
              <a:t>含有脂肪酶，更好消化乳脂</a:t>
            </a:r>
            <a:endParaRPr lang="en-US" altLang="zh-CN" spc="300" dirty="0">
              <a:latin typeface="微软雅黑" panose="020B0503020204020204" pitchFamily="34" charset="-122"/>
              <a:ea typeface="微软雅黑" panose="020B0503020204020204" pitchFamily="34" charset="-122"/>
              <a:cs typeface="Arial" panose="020B0604020202020204"/>
              <a:sym typeface="Arial" panose="020B0604020202020204"/>
            </a:endParaRPr>
          </a:p>
          <a:p>
            <a:pPr marL="742950" lvl="1" indent="-285750">
              <a:lnSpc>
                <a:spcPct val="130000"/>
              </a:lnSpc>
              <a:spcBef>
                <a:spcPts val="600"/>
              </a:spcBef>
              <a:spcAft>
                <a:spcPts val="600"/>
              </a:spcAft>
              <a:buFont typeface="Arial" panose="020B0604020202020204" pitchFamily="34" charset="0"/>
              <a:buChar char="•"/>
            </a:pPr>
            <a:r>
              <a:rPr lang="zh-CN" altLang="en-US" spc="300" dirty="0">
                <a:solidFill>
                  <a:schemeClr val="tx1"/>
                </a:solidFill>
                <a:latin typeface="微软雅黑" charset="0"/>
                <a:ea typeface="微软雅黑" charset="0"/>
                <a:cs typeface="Arial" panose="020B0604020202020204" pitchFamily="34" charset="0"/>
                <a:sym typeface="Arial" panose="020B0604020202020204"/>
              </a:rPr>
              <a:t>铁的含量稳定、生物吸收率高达</a:t>
            </a:r>
            <a:r>
              <a:rPr lang="en-US" altLang="zh-CN" spc="300" dirty="0">
                <a:solidFill>
                  <a:schemeClr val="tx1"/>
                </a:solidFill>
                <a:latin typeface="微软雅黑" charset="0"/>
                <a:ea typeface="微软雅黑" charset="0"/>
                <a:cs typeface="Arial" panose="020B0604020202020204" pitchFamily="34" charset="0"/>
                <a:sym typeface="Arial" panose="020B0604020202020204"/>
              </a:rPr>
              <a:t>50%</a:t>
            </a:r>
            <a:endParaRPr lang="en-US" altLang="zh-CN" spc="300" dirty="0">
              <a:latin typeface="微软雅黑" charset="0"/>
              <a:ea typeface="微软雅黑" charset="0"/>
              <a:cs typeface="Arial" panose="020B0604020202020204" pitchFamily="34" charset="0"/>
              <a:sym typeface="Arial" panose="020B0604020202020204"/>
            </a:endParaRPr>
          </a:p>
          <a:p>
            <a:pPr marL="742950" lvl="1" indent="-285750">
              <a:lnSpc>
                <a:spcPct val="130000"/>
              </a:lnSpc>
              <a:spcBef>
                <a:spcPts val="600"/>
              </a:spcBef>
              <a:spcAft>
                <a:spcPts val="600"/>
              </a:spcAft>
              <a:buFont typeface="Arial" panose="020B0604020202020204" pitchFamily="34" charset="0"/>
              <a:buChar char="•"/>
            </a:pPr>
            <a:r>
              <a:rPr lang="zh-CN" altLang="en-US" spc="300" dirty="0">
                <a:solidFill>
                  <a:schemeClr val="tx1"/>
                </a:solidFill>
                <a:latin typeface="微软雅黑" charset="0"/>
                <a:ea typeface="微软雅黑" charset="0"/>
                <a:cs typeface="Arial" panose="020B0604020202020204" pitchFamily="34" charset="0"/>
                <a:sym typeface="Arial" panose="020B0604020202020204"/>
              </a:rPr>
              <a:t>含有丰富的免疫活性物质，保护婴儿少生病</a:t>
            </a:r>
            <a:endParaRPr lang="zh-CN" altLang="en-US" spc="300" dirty="0">
              <a:latin typeface="微软雅黑" panose="020B0503020204020204" pitchFamily="34" charset="-122"/>
              <a:ea typeface="微软雅黑" panose="020B0503020204020204" pitchFamily="34" charset="-122"/>
              <a:cs typeface="Arial" panose="020B0604020202020204"/>
              <a:sym typeface="Arial" panose="020B0604020202020204"/>
            </a:endParaRPr>
          </a:p>
          <a:p>
            <a:pPr marL="285750" indent="-285750">
              <a:lnSpc>
                <a:spcPct val="130000"/>
              </a:lnSpc>
              <a:spcBef>
                <a:spcPts val="600"/>
              </a:spcBef>
              <a:spcAft>
                <a:spcPts val="600"/>
              </a:spcAft>
              <a:buFont typeface="Wingdings" panose="05000000000000000000" pitchFamily="2" charset="2"/>
              <a:buChar char="Ø"/>
            </a:pPr>
            <a:r>
              <a:rPr lang="zh-CN" altLang="en-US" spc="300" dirty="0">
                <a:latin typeface="微软雅黑" panose="020B0503020204020204" pitchFamily="34" charset="-122"/>
                <a:ea typeface="微软雅黑" panose="020B0503020204020204" pitchFamily="34" charset="-122"/>
                <a:cs typeface="Arial" panose="020B0604020202020204"/>
                <a:sym typeface="Arial" panose="020B0604020202020204"/>
              </a:rPr>
              <a:t>所以，人类的宝宝就应该吃妈妈的乳汁。</a:t>
            </a:r>
            <a:endParaRPr lang="zh-CN" altLang="en-US" dirty="0"/>
          </a:p>
        </p:txBody>
      </p:sp>
      <p:sp>
        <p:nvSpPr>
          <p:cNvPr id="14" name="标题 1"/>
          <p:cNvSpPr txBox="1"/>
          <p:nvPr/>
        </p:nvSpPr>
        <p:spPr>
          <a:xfrm>
            <a:off x="444045" y="623383"/>
            <a:ext cx="7200000" cy="68844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zh-CN"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endParaRPr>
          </a:p>
          <a:p>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母乳成分</a:t>
            </a:r>
            <a:endParaRPr lang="en-US" altLang="zh-CN"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endParaRPr>
          </a:p>
        </p:txBody>
      </p:sp>
      <p:sp>
        <p:nvSpPr>
          <p:cNvPr id="4" name="灯片编号占位符 3"/>
          <p:cNvSpPr>
            <a:spLocks noGrp="1"/>
          </p:cNvSpPr>
          <p:nvPr>
            <p:ph type="sldNum" sz="quarter" idx="12"/>
          </p:nvPr>
        </p:nvSpPr>
        <p:spPr/>
        <p:txBody>
          <a:bodyPr/>
          <a:lstStyle/>
          <a:p>
            <a:fld id="{C19A3665-EC00-4665-BE35-61D9176EAF02}" type="slidenum">
              <a:rPr lang="zh-CN" altLang="en-US" smtClean="0"/>
              <a:t>29</a:t>
            </a:fld>
            <a:endParaRPr lang="zh-CN" altLang="en-US"/>
          </a:p>
        </p:txBody>
      </p:sp>
      <p:sp>
        <p:nvSpPr>
          <p:cNvPr id="5" name="矩形 4"/>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descr="upload_post_object_v2_109026626"/>
          <p:cNvPicPr>
            <a:picLocks noChangeAspect="1"/>
          </p:cNvPicPr>
          <p:nvPr/>
        </p:nvPicPr>
        <p:blipFill>
          <a:blip r:embed="rId3"/>
          <a:stretch>
            <a:fillRect/>
          </a:stretch>
        </p:blipFill>
        <p:spPr>
          <a:xfrm>
            <a:off x="6138333" y="1692536"/>
            <a:ext cx="5774267" cy="3682800"/>
          </a:xfrm>
          <a:prstGeom prst="rect">
            <a:avLst/>
          </a:prstGeom>
        </p:spPr>
      </p:pic>
      <p:sp>
        <p:nvSpPr>
          <p:cNvPr id="3" name="文本框 2"/>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r>
              <a:rPr lang="zh-CN" altLang="en-US" dirty="0">
                <a:solidFill>
                  <a:srgbClr val="000000"/>
                </a:solidFill>
                <a:latin typeface="幼圆" panose="02010509060101010101" pitchFamily="49" charset="-122"/>
                <a:ea typeface="幼圆" panose="02010509060101010101" pitchFamily="49" charset="-122"/>
                <a:sym typeface="+mn-ea"/>
              </a:rPr>
              <a:t>-母乳喂养</a:t>
            </a:r>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折角形 3"/>
          <p:cNvSpPr/>
          <p:nvPr/>
        </p:nvSpPr>
        <p:spPr>
          <a:xfrm>
            <a:off x="1012713" y="3464309"/>
            <a:ext cx="5238974" cy="793691"/>
          </a:xfrm>
          <a:prstGeom prst="foldedCorner">
            <a:avLst>
              <a:gd name="adj" fmla="val 45130"/>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标题 4"/>
          <p:cNvSpPr>
            <a:spLocks noGrp="1"/>
          </p:cNvSpPr>
          <p:nvPr>
            <p:ph type="ctrTitle"/>
          </p:nvPr>
        </p:nvSpPr>
        <p:spPr>
          <a:xfrm>
            <a:off x="683532" y="3397333"/>
            <a:ext cx="5774167" cy="793691"/>
          </a:xfrm>
        </p:spPr>
        <p:txBody>
          <a:bodyPr>
            <a:normAutofit/>
          </a:bodyPr>
          <a:lstStyle/>
          <a:p>
            <a:pPr latinLnBrk="1" hangingPunct="0">
              <a:lnSpc>
                <a:spcPct val="100000"/>
              </a:lnSpc>
              <a:spcBef>
                <a:spcPts val="0"/>
              </a:spcBef>
            </a:pPr>
            <a:r>
              <a:rPr lang="zh-CN" altLang="en-US" sz="3600" b="1" spc="300" dirty="0">
                <a:solidFill>
                  <a:schemeClr val="bg1"/>
                </a:solidFill>
                <a:latin typeface="微软雅黑" panose="020B0503020204020204" pitchFamily="34" charset="-122"/>
                <a:ea typeface="微软雅黑" panose="020B0503020204020204" pitchFamily="34" charset="-122"/>
                <a:cs typeface="Calibri" panose="020F0502020204030204"/>
                <a:sym typeface="Calibri" panose="020F0502020204030204"/>
              </a:rPr>
              <a:t>母乳喂养姿势和含接</a:t>
            </a:r>
            <a:endParaRPr lang="zh-CN" altLang="en-US" sz="3600" b="1" spc="300" dirty="0">
              <a:solidFill>
                <a:schemeClr val="bg1"/>
              </a:solidFill>
              <a:latin typeface="微软雅黑" panose="020B0503020204020204" pitchFamily="34" charset="-122"/>
              <a:ea typeface="微软雅黑" panose="020B0503020204020204" pitchFamily="34" charset="-122"/>
            </a:endParaRPr>
          </a:p>
        </p:txBody>
      </p:sp>
      <p:pic>
        <p:nvPicPr>
          <p:cNvPr id="2" name="Picture 1"/>
          <p:cNvPicPr>
            <a:picLocks noChangeAspect="1"/>
          </p:cNvPicPr>
          <p:nvPr/>
        </p:nvPicPr>
        <p:blipFill>
          <a:blip r:embed="rId3"/>
          <a:stretch>
            <a:fillRect/>
          </a:stretch>
        </p:blipFill>
        <p:spPr>
          <a:xfrm>
            <a:off x="8869590" y="6397741"/>
            <a:ext cx="1036410" cy="249958"/>
          </a:xfrm>
          <a:prstGeom prst="rect">
            <a:avLst/>
          </a:prstGeom>
        </p:spPr>
      </p:pic>
      <p:sp>
        <p:nvSpPr>
          <p:cNvPr id="3" name="矩形 2"/>
          <p:cNvSpPr/>
          <p:nvPr/>
        </p:nvSpPr>
        <p:spPr>
          <a:xfrm>
            <a:off x="1351579" y="2600000"/>
            <a:ext cx="1808480" cy="583565"/>
          </a:xfrm>
          <a:prstGeom prst="rect">
            <a:avLst/>
          </a:prstGeom>
        </p:spPr>
        <p:txBody>
          <a:bodyPr wrap="none">
            <a:spAutoFit/>
          </a:bodyPr>
          <a:lstStyle/>
          <a:p>
            <a:r>
              <a:rPr lang="zh-CN" altLang="en-US" sz="3200" dirty="0"/>
              <a:t>技巧练习</a:t>
            </a:r>
          </a:p>
        </p:txBody>
      </p:sp>
      <p:sp>
        <p:nvSpPr>
          <p:cNvPr id="7" name="矩形 6"/>
          <p:cNvSpPr/>
          <p:nvPr/>
        </p:nvSpPr>
        <p:spPr>
          <a:xfrm>
            <a:off x="1012713" y="2621512"/>
            <a:ext cx="108000" cy="540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灯片编号占位符 5"/>
          <p:cNvSpPr>
            <a:spLocks noGrp="1"/>
          </p:cNvSpPr>
          <p:nvPr>
            <p:ph type="sldNum" sz="quarter" idx="12"/>
          </p:nvPr>
        </p:nvSpPr>
        <p:spPr/>
        <p:txBody>
          <a:bodyPr/>
          <a:lstStyle/>
          <a:p>
            <a:fld id="{C19A3665-EC00-4665-BE35-61D9176EAF02}" type="slidenum">
              <a:rPr lang="zh-CN" altLang="en-US" smtClean="0"/>
              <a:t>3</a:t>
            </a:fld>
            <a:endParaRPr lang="zh-CN" altLang="en-US"/>
          </a:p>
        </p:txBody>
      </p:sp>
      <p:sp>
        <p:nvSpPr>
          <p:cNvPr id="9" name="文本框 8"/>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第二节 母乳喂养</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母乳喂养技巧练习</a:t>
            </a:r>
          </a:p>
        </p:txBody>
      </p:sp>
      <p:pic>
        <p:nvPicPr>
          <p:cNvPr id="10" name="图片 9" descr="upload_post_object_v2_520906334"/>
          <p:cNvPicPr>
            <a:picLocks noChangeAspect="1"/>
          </p:cNvPicPr>
          <p:nvPr/>
        </p:nvPicPr>
        <p:blipFill>
          <a:blip r:embed="rId4"/>
          <a:stretch>
            <a:fillRect/>
          </a:stretch>
        </p:blipFill>
        <p:spPr>
          <a:xfrm>
            <a:off x="6607732" y="1700090"/>
            <a:ext cx="5288259" cy="3805251"/>
          </a:xfrm>
          <a:prstGeom prst="rect">
            <a:avLst/>
          </a:prstGeom>
        </p:spPr>
      </p:pic>
      <p:sp>
        <p:nvSpPr>
          <p:cNvPr id="11" name="矩形 10"/>
          <p:cNvSpPr/>
          <p:nvPr userDrawn="1"/>
        </p:nvSpPr>
        <p:spPr>
          <a:xfrm>
            <a:off x="10199335" y="3708686"/>
            <a:ext cx="1511222" cy="211909"/>
          </a:xfrm>
          <a:prstGeom prst="rect">
            <a:avLst/>
          </a:prstGeom>
          <a:solidFill>
            <a:srgbClr val="FFFFFF">
              <a:alpha val="0"/>
            </a:srgbClr>
          </a:solidFill>
          <a:ln w="38100" cap="flat" cmpd="sng" algn="ctr">
            <a:solidFill>
              <a:srgbClr val="FF0000">
                <a:alpha val="100000"/>
              </a:srgb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9720" y="2438739"/>
            <a:ext cx="4715109" cy="427905"/>
          </a:xfrm>
        </p:spPr>
        <p:txBody>
          <a:bodyPr>
            <a:normAutofit/>
          </a:bodyPr>
          <a:lstStyle/>
          <a:p>
            <a:pPr algn="ctr"/>
            <a:r>
              <a:rPr lang="zh-CN" altLang="en-US" sz="1800" b="1" spc="300" dirty="0">
                <a:latin typeface="微软雅黑" panose="020B0503020204020204" pitchFamily="34" charset="-122"/>
                <a:ea typeface="微软雅黑" panose="020B0503020204020204" pitchFamily="34" charset="-122"/>
                <a:cs typeface="Arial" panose="020B0604020202020204"/>
                <a:sym typeface="Arial" panose="020B0604020202020204"/>
              </a:rPr>
              <a:t>降低</a:t>
            </a:r>
            <a:r>
              <a:rPr lang="en-US" altLang="zh-CN" sz="1800" b="1" spc="300" dirty="0">
                <a:latin typeface="微软雅黑" panose="020B0503020204020204" pitchFamily="34" charset="-122"/>
                <a:ea typeface="微软雅黑" panose="020B0503020204020204" pitchFamily="34" charset="-122"/>
                <a:cs typeface="Arial" panose="020B0604020202020204"/>
                <a:sym typeface="Arial" panose="020B0604020202020204"/>
              </a:rPr>
              <a:t>5</a:t>
            </a:r>
            <a:r>
              <a:rPr lang="zh-CN" altLang="en-US" sz="1800" b="1" spc="300" dirty="0">
                <a:latin typeface="微软雅黑" panose="020B0503020204020204" pitchFamily="34" charset="-122"/>
                <a:ea typeface="微软雅黑" panose="020B0503020204020204" pitchFamily="34" charset="-122"/>
                <a:cs typeface="Arial" panose="020B0604020202020204"/>
                <a:sym typeface="Arial" panose="020B0604020202020204"/>
              </a:rPr>
              <a:t>岁以下儿童死亡的干预措施</a:t>
            </a:r>
            <a:endParaRPr lang="zh-CN" altLang="en-US" sz="1800" b="1" spc="300" dirty="0">
              <a:latin typeface="微软雅黑" panose="020B0503020204020204" pitchFamily="34" charset="-122"/>
              <a:ea typeface="微软雅黑" panose="020B0503020204020204" pitchFamily="34" charset="-122"/>
            </a:endParaRPr>
          </a:p>
        </p:txBody>
      </p:sp>
      <p:sp>
        <p:nvSpPr>
          <p:cNvPr id="10" name="Rectangle 5"/>
          <p:cNvSpPr>
            <a:spLocks noChangeArrowheads="1"/>
          </p:cNvSpPr>
          <p:nvPr/>
        </p:nvSpPr>
        <p:spPr bwMode="auto">
          <a:xfrm>
            <a:off x="273620" y="6084147"/>
            <a:ext cx="4741187" cy="2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zh-CN" altLang="en-US" sz="1000" dirty="0">
                <a:solidFill>
                  <a:schemeClr val="bg1">
                    <a:lumMod val="50000"/>
                  </a:schemeClr>
                </a:solidFill>
                <a:latin typeface="Arial" panose="020B0604020202020204" pitchFamily="34" charset="0"/>
                <a:cs typeface="Arial" panose="020B0604020202020204" pitchFamily="34" charset="0"/>
                <a:sym typeface="+mn-ea"/>
              </a:rPr>
              <a:t>资料来源 </a:t>
            </a:r>
            <a:r>
              <a:rPr lang="en-US" altLang="en-US" sz="1000" dirty="0">
                <a:solidFill>
                  <a:schemeClr val="bg1">
                    <a:lumMod val="50000"/>
                  </a:schemeClr>
                </a:solidFill>
                <a:latin typeface="Arial" panose="020B0604020202020204" pitchFamily="34" charset="0"/>
                <a:cs typeface="Arial" panose="020B0604020202020204" pitchFamily="34" charset="0"/>
              </a:rPr>
              <a:t>Jones G , </a:t>
            </a:r>
            <a:r>
              <a:rPr lang="en-US" altLang="en-US" sz="1000" dirty="0" err="1">
                <a:solidFill>
                  <a:schemeClr val="bg1">
                    <a:lumMod val="50000"/>
                  </a:schemeClr>
                </a:solidFill>
                <a:latin typeface="Arial" panose="020B0604020202020204" pitchFamily="34" charset="0"/>
                <a:cs typeface="Arial" panose="020B0604020202020204" pitchFamily="34" charset="0"/>
              </a:rPr>
              <a:t>Steketee</a:t>
            </a:r>
            <a:r>
              <a:rPr lang="en-US" altLang="en-US" sz="1000" dirty="0">
                <a:solidFill>
                  <a:schemeClr val="bg1">
                    <a:lumMod val="50000"/>
                  </a:schemeClr>
                </a:solidFill>
                <a:latin typeface="Arial" panose="020B0604020202020204" pitchFamily="34" charset="0"/>
                <a:cs typeface="Arial" panose="020B0604020202020204" pitchFamily="34" charset="0"/>
              </a:rPr>
              <a:t> R , Black R , et al. Bellagio Child Survival Study Group.  How many child deaths can we prevent this year?[J] Lancet, 2003, 362(9377):65-71.</a:t>
            </a:r>
          </a:p>
        </p:txBody>
      </p:sp>
      <p:graphicFrame>
        <p:nvGraphicFramePr>
          <p:cNvPr id="4" name="表格 6"/>
          <p:cNvGraphicFramePr>
            <a:graphicFrameLocks noGrp="1"/>
          </p:cNvGraphicFramePr>
          <p:nvPr/>
        </p:nvGraphicFramePr>
        <p:xfrm>
          <a:off x="474049" y="2900193"/>
          <a:ext cx="4491990" cy="3043555"/>
        </p:xfrm>
        <a:graphic>
          <a:graphicData uri="http://schemas.openxmlformats.org/drawingml/2006/table">
            <a:tbl>
              <a:tblPr firstRow="1" bandRow="1">
                <a:tableStyleId>{2D5ABB26-0587-4C30-8999-92F81FD0307C}</a:tableStyleId>
              </a:tblPr>
              <a:tblGrid>
                <a:gridCol w="2245995">
                  <a:extLst>
                    <a:ext uri="{9D8B030D-6E8A-4147-A177-3AD203B41FA5}">
                      <a16:colId xmlns:a16="http://schemas.microsoft.com/office/drawing/2014/main" val="20000"/>
                    </a:ext>
                  </a:extLst>
                </a:gridCol>
                <a:gridCol w="2245995">
                  <a:extLst>
                    <a:ext uri="{9D8B030D-6E8A-4147-A177-3AD203B41FA5}">
                      <a16:colId xmlns:a16="http://schemas.microsoft.com/office/drawing/2014/main" val="20001"/>
                    </a:ext>
                  </a:extLst>
                </a:gridCol>
              </a:tblGrid>
              <a:tr h="561340">
                <a:tc>
                  <a:txBody>
                    <a:bodyPr/>
                    <a:lstStyle/>
                    <a:p>
                      <a:pPr algn="l"/>
                      <a:r>
                        <a:rPr lang="zh-CN" altLang="en-US" sz="1400" b="1" dirty="0">
                          <a:latin typeface="微软雅黑" panose="020B0503020204020204" pitchFamily="34" charset="-122"/>
                          <a:ea typeface="微软雅黑" panose="020B0503020204020204" pitchFamily="34" charset="-122"/>
                        </a:rPr>
                        <a:t>措施</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1" dirty="0">
                          <a:latin typeface="微软雅黑" panose="020B0503020204020204" pitchFamily="34" charset="-122"/>
                          <a:ea typeface="微软雅黑" panose="020B0503020204020204" pitchFamily="34" charset="-122"/>
                        </a:rPr>
                        <a:t>可预防的</a:t>
                      </a:r>
                      <a:r>
                        <a:rPr lang="en-US" altLang="zh-CN" sz="1400" b="1" dirty="0">
                          <a:latin typeface="微软雅黑" panose="020B0503020204020204" pitchFamily="34" charset="-122"/>
                          <a:ea typeface="微软雅黑" panose="020B0503020204020204" pitchFamily="34" charset="-122"/>
                        </a:rPr>
                        <a:t>5</a:t>
                      </a:r>
                      <a:r>
                        <a:rPr lang="zh-CN" altLang="en-US" sz="1400" b="1" dirty="0">
                          <a:latin typeface="微软雅黑" panose="020B0503020204020204" pitchFamily="34" charset="-122"/>
                          <a:ea typeface="微软雅黑" panose="020B0503020204020204" pitchFamily="34" charset="-122"/>
                        </a:rPr>
                        <a:t>岁以下儿童死亡占比 （</a:t>
                      </a:r>
                      <a:r>
                        <a:rPr lang="en-US" altLang="zh-CN" sz="1400" b="1"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a:t>
                      </a:r>
                      <a:endParaRPr lang="en-US" altLang="zh-CN" sz="1400" b="1" dirty="0">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0040">
                <a:tc>
                  <a:txBody>
                    <a:bodyPr/>
                    <a:lstStyle/>
                    <a:p>
                      <a:r>
                        <a:rPr lang="zh-CN" altLang="en-GB" sz="1400" b="1" dirty="0">
                          <a:solidFill>
                            <a:srgbClr val="28AAE1"/>
                          </a:solidFill>
                          <a:latin typeface="微软雅黑" panose="020B0503020204020204" pitchFamily="34" charset="-122"/>
                          <a:ea typeface="微软雅黑" panose="020B0503020204020204" pitchFamily="34" charset="-122"/>
                        </a:rPr>
                        <a:t>母乳喂养</a:t>
                      </a:r>
                      <a:endParaRPr lang="zh-CN" altLang="en-US" sz="1400" dirty="0">
                        <a:latin typeface="微软雅黑" panose="020B0503020204020204" pitchFamily="34" charset="-122"/>
                        <a:ea typeface="微软雅黑" panose="020B0503020204020204" pitchFamily="34" charset="-122"/>
                      </a:endParaRPr>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1" kern="1200" dirty="0">
                          <a:solidFill>
                            <a:srgbClr val="28AAE1"/>
                          </a:solidFill>
                          <a:latin typeface="微软雅黑" panose="020B0503020204020204" pitchFamily="34" charset="-122"/>
                          <a:ea typeface="微软雅黑" panose="020B0503020204020204" pitchFamily="34" charset="-122"/>
                        </a:rPr>
                        <a:t>13</a:t>
                      </a:r>
                      <a:endParaRPr lang="zh-CN" altLang="en-US" sz="1400" b="1" kern="1200" dirty="0">
                        <a:solidFill>
                          <a:srgbClr val="28AAE1"/>
                        </a:solidFill>
                        <a:latin typeface="微软雅黑" panose="020B0503020204020204" pitchFamily="34" charset="-122"/>
                        <a:ea typeface="微软雅黑" panose="020B0503020204020204" pitchFamily="34" charset="-122"/>
                        <a:cs typeface="+mn-cs"/>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51816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dirty="0">
                          <a:latin typeface="微软雅黑" panose="020B0503020204020204" pitchFamily="34" charset="-122"/>
                          <a:ea typeface="微软雅黑" panose="020B0503020204020204" pitchFamily="34" charset="-122"/>
                        </a:rPr>
                        <a:t>使用</a:t>
                      </a:r>
                      <a:r>
                        <a:rPr lang="zh-CN" altLang="en-GB" sz="1400" dirty="0">
                          <a:latin typeface="微软雅黑" panose="020B0503020204020204" pitchFamily="34" charset="-122"/>
                          <a:ea typeface="微软雅黑" panose="020B0503020204020204" pitchFamily="34" charset="-122"/>
                        </a:rPr>
                        <a:t>杀虫剂</a:t>
                      </a:r>
                      <a:r>
                        <a:rPr lang="zh-CN" altLang="en-US" sz="1400" dirty="0">
                          <a:latin typeface="微软雅黑" panose="020B0503020204020204" pitchFamily="34" charset="-122"/>
                          <a:ea typeface="微软雅黑" panose="020B0503020204020204" pitchFamily="34" charset="-122"/>
                        </a:rPr>
                        <a:t>处理过的蚊帐预防疟</a:t>
                      </a:r>
                      <a:endParaRPr lang="en-US" altLang="zh-CN"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latin typeface="微软雅黑" panose="020B0503020204020204" pitchFamily="34" charset="-122"/>
                          <a:ea typeface="微软雅黑" panose="020B0503020204020204" pitchFamily="34" charset="-122"/>
                        </a:rPr>
                        <a:t>7</a:t>
                      </a:r>
                      <a:endParaRPr lang="zh-CN" altLang="en-US" sz="1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2"/>
                  </a:ext>
                </a:extLst>
              </a:tr>
              <a:tr h="410845">
                <a:tc>
                  <a:txBody>
                    <a:bodyPr/>
                    <a:lstStyle/>
                    <a:p>
                      <a:r>
                        <a:rPr lang="zh-CN" altLang="en-GB" sz="1400" b="1" dirty="0">
                          <a:solidFill>
                            <a:srgbClr val="28AAE1"/>
                          </a:solidFill>
                          <a:latin typeface="微软雅黑" panose="020B0503020204020204" pitchFamily="34" charset="-122"/>
                          <a:ea typeface="微软雅黑" panose="020B0503020204020204" pitchFamily="34" charset="-122"/>
                        </a:rPr>
                        <a:t>辅食添加</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1" dirty="0">
                          <a:solidFill>
                            <a:srgbClr val="28AAE1"/>
                          </a:solidFill>
                          <a:latin typeface="微软雅黑" panose="020B0503020204020204" pitchFamily="34" charset="-122"/>
                          <a:ea typeface="微软雅黑" panose="020B0503020204020204" pitchFamily="34" charset="-122"/>
                        </a:rPr>
                        <a:t>6</a:t>
                      </a:r>
                      <a:endParaRPr lang="zh-CN" altLang="en-US" sz="1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3"/>
                  </a:ext>
                </a:extLst>
              </a:tr>
              <a:tr h="410845">
                <a:tc>
                  <a:txBody>
                    <a:bodyPr/>
                    <a:lstStyle/>
                    <a:p>
                      <a:r>
                        <a:rPr lang="zh-CN" altLang="en-GB" sz="1400" dirty="0">
                          <a:latin typeface="微软雅黑" panose="020B0503020204020204" pitchFamily="34" charset="-122"/>
                          <a:ea typeface="微软雅黑" panose="020B0503020204020204" pitchFamily="34" charset="-122"/>
                        </a:rPr>
                        <a:t>补充锌</a:t>
                      </a:r>
                      <a:r>
                        <a:rPr lang="en-GB" altLang="en-US" sz="1400" dirty="0">
                          <a:latin typeface="微软雅黑" panose="020B0503020204020204" pitchFamily="34" charset="-122"/>
                          <a:ea typeface="微软雅黑" panose="020B0503020204020204" pitchFamily="34" charset="-122"/>
                        </a:rPr>
                        <a:t> 	</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微软雅黑" panose="020B0503020204020204" pitchFamily="34" charset="-122"/>
                          <a:ea typeface="微软雅黑" panose="020B0503020204020204" pitchFamily="34" charset="-122"/>
                        </a:rPr>
                        <a:t>5</a:t>
                      </a:r>
                      <a:endParaRPr lang="zh-CN" altLang="en-US" sz="1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4"/>
                  </a:ext>
                </a:extLst>
              </a:tr>
              <a:tr h="411480">
                <a:tc>
                  <a:txBody>
                    <a:bodyPr/>
                    <a:lstStyle/>
                    <a:p>
                      <a:r>
                        <a:rPr lang="zh-CN" altLang="en-GB" sz="1400" dirty="0">
                          <a:latin typeface="微软雅黑" panose="020B0503020204020204" pitchFamily="34" charset="-122"/>
                          <a:ea typeface="微软雅黑" panose="020B0503020204020204" pitchFamily="34" charset="-122"/>
                        </a:rPr>
                        <a:t>清洁的水</a:t>
                      </a:r>
                      <a:r>
                        <a:rPr lang="zh-CN" altLang="en-US" sz="1400" dirty="0">
                          <a:latin typeface="微软雅黑" panose="020B0503020204020204" pitchFamily="34" charset="-122"/>
                          <a:ea typeface="微软雅黑" panose="020B0503020204020204" pitchFamily="34" charset="-122"/>
                        </a:rPr>
                        <a:t>和</a:t>
                      </a:r>
                      <a:r>
                        <a:rPr lang="zh-CN" altLang="en-GB" sz="1400" dirty="0">
                          <a:latin typeface="微软雅黑" panose="020B0503020204020204" pitchFamily="34" charset="-122"/>
                          <a:ea typeface="微软雅黑" panose="020B0503020204020204" pitchFamily="34" charset="-122"/>
                        </a:rPr>
                        <a:t>卫生</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微软雅黑" panose="020B0503020204020204" pitchFamily="34" charset="-122"/>
                          <a:ea typeface="微软雅黑" panose="020B0503020204020204" pitchFamily="34" charset="-122"/>
                        </a:rPr>
                        <a:t>3</a:t>
                      </a:r>
                      <a:endParaRPr lang="zh-CN" altLang="en-US" sz="1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10005"/>
                  </a:ext>
                </a:extLst>
              </a:tr>
              <a:tr h="410845">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GB" sz="1400" dirty="0">
                          <a:latin typeface="微软雅黑" panose="020B0503020204020204" pitchFamily="34" charset="-122"/>
                          <a:ea typeface="微软雅黑" panose="020B0503020204020204" pitchFamily="34" charset="-122"/>
                        </a:rPr>
                        <a:t>补充维生素</a:t>
                      </a:r>
                      <a:r>
                        <a:rPr lang="en-US" altLang="zh-CN" sz="1400" dirty="0">
                          <a:latin typeface="微软雅黑" panose="020B0503020204020204" pitchFamily="34" charset="-122"/>
                          <a:ea typeface="微软雅黑" panose="020B0503020204020204" pitchFamily="34" charset="-122"/>
                        </a:rPr>
                        <a:t>A</a:t>
                      </a:r>
                      <a:r>
                        <a:rPr lang="en-GB" altLang="en-US" sz="1400" dirty="0">
                          <a:latin typeface="微软雅黑" panose="020B0503020204020204" pitchFamily="34" charset="-122"/>
                          <a:ea typeface="微软雅黑" panose="020B0503020204020204" pitchFamily="34" charset="-122"/>
                        </a:rPr>
                        <a:t> </a:t>
                      </a:r>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latin typeface="微软雅黑" panose="020B0503020204020204" pitchFamily="34" charset="-122"/>
                          <a:ea typeface="微软雅黑" panose="020B0503020204020204" pitchFamily="34" charset="-122"/>
                        </a:rPr>
                        <a:t>2</a:t>
                      </a:r>
                      <a:endParaRPr lang="zh-CN" altLang="en-US" sz="1400" dirty="0">
                        <a:latin typeface="微软雅黑" panose="020B0503020204020204" pitchFamily="34" charset="-122"/>
                        <a:ea typeface="微软雅黑" panose="020B0503020204020204" pitchFamily="34" charset="-122"/>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8" name="文本框 7"/>
          <p:cNvSpPr txBox="1"/>
          <p:nvPr/>
        </p:nvSpPr>
        <p:spPr>
          <a:xfrm>
            <a:off x="299720" y="1400217"/>
            <a:ext cx="4571044" cy="874407"/>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母乳喂养和适宜的辅食添加可避免</a:t>
            </a:r>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岁以下儿童的</a:t>
            </a:r>
            <a:r>
              <a:rPr lang="en-US" altLang="zh-CN" dirty="0">
                <a:latin typeface="微软雅黑" panose="020B0503020204020204" pitchFamily="34" charset="-122"/>
                <a:ea typeface="微软雅黑" panose="020B0503020204020204" pitchFamily="34" charset="-122"/>
              </a:rPr>
              <a:t>19%</a:t>
            </a:r>
            <a:r>
              <a:rPr lang="zh-CN" altLang="en-US" dirty="0">
                <a:latin typeface="微软雅黑" panose="020B0503020204020204" pitchFamily="34" charset="-122"/>
                <a:ea typeface="微软雅黑" panose="020B0503020204020204" pitchFamily="34" charset="-122"/>
              </a:rPr>
              <a:t>的死亡</a:t>
            </a:r>
          </a:p>
        </p:txBody>
      </p:sp>
      <p:sp>
        <p:nvSpPr>
          <p:cNvPr id="3" name="灯片编号占位符 2"/>
          <p:cNvSpPr>
            <a:spLocks noGrp="1"/>
          </p:cNvSpPr>
          <p:nvPr>
            <p:ph type="sldNum" sz="quarter" idx="12"/>
          </p:nvPr>
        </p:nvSpPr>
        <p:spPr/>
        <p:txBody>
          <a:bodyPr/>
          <a:lstStyle/>
          <a:p>
            <a:fld id="{C19A3665-EC00-4665-BE35-61D9176EAF02}" type="slidenum">
              <a:rPr lang="zh-CN" altLang="en-US" smtClean="0"/>
              <a:t>30</a:t>
            </a:fld>
            <a:endParaRPr lang="zh-CN" altLang="en-US"/>
          </a:p>
        </p:txBody>
      </p:sp>
      <p:sp>
        <p:nvSpPr>
          <p:cNvPr id="12" name="标题 1"/>
          <p:cNvSpPr txBox="1"/>
          <p:nvPr/>
        </p:nvSpPr>
        <p:spPr>
          <a:xfrm>
            <a:off x="299803" y="774956"/>
            <a:ext cx="5290366" cy="6251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母乳喂养是母婴健康的核心</a:t>
            </a:r>
            <a:endParaRPr lang="zh-CN" altLang="en-US" sz="2400" spc="300" dirty="0">
              <a:solidFill>
                <a:srgbClr val="28AAE1"/>
              </a:solidFill>
              <a:latin typeface="微软雅黑" panose="020B0503020204020204" pitchFamily="34" charset="-122"/>
              <a:ea typeface="微软雅黑" panose="020B0503020204020204" pitchFamily="34" charset="-122"/>
            </a:endParaRPr>
          </a:p>
        </p:txBody>
      </p:sp>
      <p:sp>
        <p:nvSpPr>
          <p:cNvPr id="13" name="矩形 12"/>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aphicFrame>
        <p:nvGraphicFramePr>
          <p:cNvPr id="6" name="表格 5"/>
          <p:cNvGraphicFramePr/>
          <p:nvPr>
            <p:custDataLst>
              <p:tags r:id="rId1"/>
            </p:custDataLst>
          </p:nvPr>
        </p:nvGraphicFramePr>
        <p:xfrm>
          <a:off x="6125845" y="2683933"/>
          <a:ext cx="5629275" cy="3476019"/>
        </p:xfrm>
        <a:graphic>
          <a:graphicData uri="http://schemas.openxmlformats.org/drawingml/2006/table">
            <a:tbl>
              <a:tblPr firstRow="1">
                <a:tableStyleId>{5940675A-B579-460E-94D1-54222C63F5DA}</a:tableStyleId>
              </a:tblPr>
              <a:tblGrid>
                <a:gridCol w="3515360">
                  <a:extLst>
                    <a:ext uri="{9D8B030D-6E8A-4147-A177-3AD203B41FA5}">
                      <a16:colId xmlns:a16="http://schemas.microsoft.com/office/drawing/2014/main" val="20000"/>
                    </a:ext>
                  </a:extLst>
                </a:gridCol>
                <a:gridCol w="2113915">
                  <a:extLst>
                    <a:ext uri="{9D8B030D-6E8A-4147-A177-3AD203B41FA5}">
                      <a16:colId xmlns:a16="http://schemas.microsoft.com/office/drawing/2014/main" val="20001"/>
                    </a:ext>
                  </a:extLst>
                </a:gridCol>
              </a:tblGrid>
              <a:tr h="442318">
                <a:tc>
                  <a:txBody>
                    <a:bodyPr/>
                    <a:lstStyle/>
                    <a:p>
                      <a:pPr algn="ctr">
                        <a:buNone/>
                      </a:pPr>
                      <a:r>
                        <a:rPr lang="zh-CN" altLang="en-US" sz="1400" b="1" dirty="0">
                          <a:solidFill>
                            <a:schemeClr val="tx1"/>
                          </a:solidFill>
                        </a:rPr>
                        <a:t>疾病</a:t>
                      </a:r>
                      <a:endParaRPr lang="zh-CN" altLang="en-US" sz="1400" b="1"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zh-CN" altLang="en-US" sz="1400" b="1" dirty="0">
                          <a:solidFill>
                            <a:schemeClr val="tx1"/>
                          </a:solidFill>
                        </a:rPr>
                        <a:t>可降低的风险（</a:t>
                      </a:r>
                      <a:r>
                        <a:rPr lang="en-US" altLang="zh-CN" sz="1400" b="1" dirty="0">
                          <a:solidFill>
                            <a:schemeClr val="tx1"/>
                          </a:solidFill>
                        </a:rPr>
                        <a:t>%</a:t>
                      </a:r>
                      <a:r>
                        <a:rPr lang="zh-CN" altLang="en-US" sz="1400" b="1" dirty="0">
                          <a:solidFill>
                            <a:schemeClr val="tx1"/>
                          </a:solidFill>
                        </a:rPr>
                        <a:t>）</a:t>
                      </a:r>
                      <a:endParaRPr lang="zh-CN" altLang="en-US" sz="1400" b="1"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5791">
                <a:tc>
                  <a:txBody>
                    <a:bodyPr/>
                    <a:lstStyle/>
                    <a:p>
                      <a:pPr algn="ctr">
                        <a:buNone/>
                      </a:pPr>
                      <a:r>
                        <a:rPr lang="zh-CN" altLang="en-US" sz="1400" b="0" dirty="0">
                          <a:solidFill>
                            <a:schemeClr val="tx1"/>
                          </a:solidFill>
                        </a:rPr>
                        <a:t>中耳炎</a:t>
                      </a:r>
                      <a:endParaRPr lang="zh-CN" altLang="en-US"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buNone/>
                      </a:pPr>
                      <a:r>
                        <a:rPr lang="en-US" altLang="zh-CN" sz="1400" b="0" dirty="0">
                          <a:solidFill>
                            <a:schemeClr val="tx1"/>
                          </a:solidFill>
                        </a:rPr>
                        <a:t>50</a:t>
                      </a:r>
                      <a:endParaRPr lang="en-US" altLang="zh-CN"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75791">
                <a:tc>
                  <a:txBody>
                    <a:bodyPr/>
                    <a:lstStyle/>
                    <a:p>
                      <a:pPr algn="ctr">
                        <a:buNone/>
                      </a:pPr>
                      <a:r>
                        <a:rPr lang="zh-CN" altLang="en-US" sz="1400" b="0" dirty="0">
                          <a:solidFill>
                            <a:schemeClr val="tx1"/>
                          </a:solidFill>
                        </a:rPr>
                        <a:t>反复发作的中耳炎</a:t>
                      </a:r>
                      <a:endParaRPr lang="zh-CN" altLang="en-US"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buNone/>
                      </a:pPr>
                      <a:r>
                        <a:rPr lang="en-US" altLang="zh-CN" sz="1400" b="0" dirty="0">
                          <a:solidFill>
                            <a:schemeClr val="tx1"/>
                          </a:solidFill>
                        </a:rPr>
                        <a:t>77</a:t>
                      </a:r>
                      <a:endParaRPr lang="en-US" altLang="zh-CN"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75791">
                <a:tc>
                  <a:txBody>
                    <a:bodyPr/>
                    <a:lstStyle/>
                    <a:p>
                      <a:pPr algn="ctr">
                        <a:buNone/>
                      </a:pPr>
                      <a:r>
                        <a:rPr lang="zh-CN" altLang="en-US" sz="1400" b="0" dirty="0">
                          <a:solidFill>
                            <a:schemeClr val="tx1"/>
                          </a:solidFill>
                        </a:rPr>
                        <a:t>上呼吸道感染</a:t>
                      </a:r>
                      <a:endParaRPr lang="zh-CN" altLang="en-US"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buNone/>
                      </a:pPr>
                      <a:r>
                        <a:rPr lang="en-US" altLang="zh-CN" sz="1400" b="0" dirty="0">
                          <a:solidFill>
                            <a:schemeClr val="tx1"/>
                          </a:solidFill>
                        </a:rPr>
                        <a:t>63</a:t>
                      </a:r>
                      <a:endParaRPr lang="en-US" altLang="zh-CN"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75791">
                <a:tc>
                  <a:txBody>
                    <a:bodyPr/>
                    <a:lstStyle/>
                    <a:p>
                      <a:pPr algn="ctr">
                        <a:buNone/>
                      </a:pPr>
                      <a:r>
                        <a:rPr lang="zh-CN" altLang="en-US" sz="1400" b="0" dirty="0">
                          <a:solidFill>
                            <a:schemeClr val="tx1"/>
                          </a:solidFill>
                        </a:rPr>
                        <a:t>下呼吸道感染</a:t>
                      </a:r>
                      <a:endParaRPr lang="zh-CN" altLang="en-US"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buNone/>
                      </a:pPr>
                      <a:r>
                        <a:rPr lang="en-US" altLang="zh-CN" sz="1400" b="0" dirty="0">
                          <a:solidFill>
                            <a:schemeClr val="tx1"/>
                          </a:solidFill>
                        </a:rPr>
                        <a:t>77</a:t>
                      </a:r>
                      <a:endParaRPr lang="en-US" altLang="zh-CN"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75791">
                <a:tc>
                  <a:txBody>
                    <a:bodyPr/>
                    <a:lstStyle/>
                    <a:p>
                      <a:pPr algn="ctr">
                        <a:buNone/>
                      </a:pPr>
                      <a:r>
                        <a:rPr lang="zh-CN" altLang="en-US" sz="1400" b="0" dirty="0">
                          <a:solidFill>
                            <a:schemeClr val="tx1"/>
                          </a:solidFill>
                        </a:rPr>
                        <a:t>坏死性小肠结肠炎</a:t>
                      </a:r>
                      <a:endParaRPr lang="zh-CN" altLang="en-US"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buNone/>
                      </a:pPr>
                      <a:r>
                        <a:rPr lang="en-US" altLang="zh-CN" sz="1400" b="0" dirty="0">
                          <a:solidFill>
                            <a:schemeClr val="tx1"/>
                          </a:solidFill>
                        </a:rPr>
                        <a:t>77</a:t>
                      </a:r>
                      <a:endParaRPr lang="en-US" altLang="zh-CN"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75791">
                <a:tc>
                  <a:txBody>
                    <a:bodyPr/>
                    <a:lstStyle/>
                    <a:p>
                      <a:pPr algn="ctr">
                        <a:buNone/>
                      </a:pPr>
                      <a:r>
                        <a:rPr lang="zh-CN" altLang="en-US" sz="1400" b="0" dirty="0">
                          <a:solidFill>
                            <a:schemeClr val="tx1"/>
                          </a:solidFill>
                        </a:rPr>
                        <a:t>胃肠炎</a:t>
                      </a:r>
                      <a:endParaRPr lang="zh-CN" altLang="en-US"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buNone/>
                      </a:pPr>
                      <a:r>
                        <a:rPr lang="en-US" altLang="zh-CN" sz="1400" b="0" dirty="0">
                          <a:solidFill>
                            <a:schemeClr val="tx1"/>
                          </a:solidFill>
                        </a:rPr>
                        <a:t>64</a:t>
                      </a:r>
                      <a:endParaRPr lang="en-US" altLang="zh-CN"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75791">
                <a:tc>
                  <a:txBody>
                    <a:bodyPr/>
                    <a:lstStyle/>
                    <a:p>
                      <a:pPr algn="ctr">
                        <a:buNone/>
                      </a:pPr>
                      <a:r>
                        <a:rPr lang="zh-CN" altLang="en-US" sz="1400" b="0" dirty="0">
                          <a:solidFill>
                            <a:schemeClr val="tx1"/>
                          </a:solidFill>
                        </a:rPr>
                        <a:t>肥胖</a:t>
                      </a:r>
                      <a:endParaRPr lang="zh-CN" altLang="en-US"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buNone/>
                      </a:pPr>
                      <a:r>
                        <a:rPr lang="en-US" altLang="zh-CN" sz="1400" b="0" dirty="0">
                          <a:solidFill>
                            <a:schemeClr val="tx1"/>
                          </a:solidFill>
                        </a:rPr>
                        <a:t>24</a:t>
                      </a:r>
                      <a:endParaRPr lang="en-US" altLang="zh-CN"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75791">
                <a:tc>
                  <a:txBody>
                    <a:bodyPr/>
                    <a:lstStyle/>
                    <a:p>
                      <a:pPr algn="ctr">
                        <a:buNone/>
                      </a:pPr>
                      <a:r>
                        <a:rPr lang="zh-CN" altLang="en-US" sz="1400" b="0" dirty="0">
                          <a:solidFill>
                            <a:schemeClr val="tx1"/>
                          </a:solidFill>
                        </a:rPr>
                        <a:t>糖尿病</a:t>
                      </a:r>
                      <a:endParaRPr lang="zh-CN" altLang="en-US"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buNone/>
                      </a:pPr>
                      <a:r>
                        <a:rPr lang="en-US" altLang="zh-CN" sz="1400" b="0" dirty="0">
                          <a:solidFill>
                            <a:schemeClr val="tx1"/>
                          </a:solidFill>
                        </a:rPr>
                        <a:t>30-40</a:t>
                      </a:r>
                      <a:endParaRPr lang="en-US" altLang="zh-CN"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75791">
                <a:tc>
                  <a:txBody>
                    <a:bodyPr/>
                    <a:lstStyle/>
                    <a:p>
                      <a:pPr algn="ctr">
                        <a:buNone/>
                      </a:pPr>
                      <a:r>
                        <a:rPr lang="zh-CN" altLang="en-US" sz="1400" b="0" dirty="0">
                          <a:solidFill>
                            <a:schemeClr val="tx1"/>
                          </a:solidFill>
                        </a:rPr>
                        <a:t>急性淋巴细胞白血病</a:t>
                      </a:r>
                      <a:endParaRPr lang="zh-CN" altLang="en-US"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buNone/>
                      </a:pPr>
                      <a:r>
                        <a:rPr lang="en-US" altLang="zh-CN" sz="1400" b="0" dirty="0">
                          <a:solidFill>
                            <a:schemeClr val="tx1"/>
                          </a:solidFill>
                        </a:rPr>
                        <a:t>20</a:t>
                      </a:r>
                      <a:endParaRPr lang="en-US" altLang="zh-CN"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75791">
                <a:tc>
                  <a:txBody>
                    <a:bodyPr/>
                    <a:lstStyle/>
                    <a:p>
                      <a:pPr algn="ctr">
                        <a:buNone/>
                      </a:pPr>
                      <a:r>
                        <a:rPr lang="zh-CN" altLang="en-US" sz="1400" b="0" dirty="0">
                          <a:solidFill>
                            <a:schemeClr val="tx1"/>
                          </a:solidFill>
                        </a:rPr>
                        <a:t>急性髓性白血病</a:t>
                      </a:r>
                      <a:endParaRPr lang="zh-CN" altLang="en-US"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buNone/>
                      </a:pPr>
                      <a:r>
                        <a:rPr lang="en-US" altLang="zh-CN" sz="1400" b="0" dirty="0">
                          <a:solidFill>
                            <a:schemeClr val="tx1"/>
                          </a:solidFill>
                        </a:rPr>
                        <a:t>15</a:t>
                      </a:r>
                      <a:endParaRPr lang="en-US" altLang="zh-CN"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75791">
                <a:tc>
                  <a:txBody>
                    <a:bodyPr/>
                    <a:lstStyle/>
                    <a:p>
                      <a:pPr algn="ctr">
                        <a:buNone/>
                      </a:pPr>
                      <a:r>
                        <a:rPr lang="zh-CN" altLang="en-US" sz="1400" b="0" dirty="0">
                          <a:solidFill>
                            <a:schemeClr val="tx1"/>
                          </a:solidFill>
                        </a:rPr>
                        <a:t>突发婴儿死亡综合征</a:t>
                      </a:r>
                      <a:endParaRPr lang="zh-CN" altLang="en-US"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buNone/>
                      </a:pPr>
                      <a:r>
                        <a:rPr lang="en-US" altLang="zh-CN" sz="1400" b="0" dirty="0">
                          <a:solidFill>
                            <a:schemeClr val="tx1"/>
                          </a:solidFill>
                        </a:rPr>
                        <a:t>36</a:t>
                      </a:r>
                      <a:endParaRPr lang="en-US" altLang="zh-CN" sz="1400" b="0" i="0" dirty="0">
                        <a:solidFill>
                          <a:schemeClr val="tx1"/>
                        </a:solidFill>
                        <a:latin typeface="微软雅黑" panose="020B0503020204020204" pitchFamily="34" charset="-122"/>
                        <a:ea typeface="微软雅黑" panose="020B0503020204020204" pitchFamily="34" charset="-122"/>
                      </a:endParaRPr>
                    </a:p>
                  </a:txBody>
                  <a:tcPr marL="10800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sp>
        <p:nvSpPr>
          <p:cNvPr id="5" name="Rectangle 5"/>
          <p:cNvSpPr>
            <a:spLocks noChangeArrowheads="1"/>
          </p:cNvSpPr>
          <p:nvPr/>
        </p:nvSpPr>
        <p:spPr bwMode="auto">
          <a:xfrm>
            <a:off x="5975608" y="6271142"/>
            <a:ext cx="5779512" cy="45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r>
              <a:rPr lang="zh-CN" altLang="en-US" sz="1000" dirty="0">
                <a:solidFill>
                  <a:schemeClr val="bg1">
                    <a:lumMod val="50000"/>
                  </a:schemeClr>
                </a:solidFill>
                <a:latin typeface="Arial" panose="020B0604020202020204" pitchFamily="34" charset="0"/>
                <a:cs typeface="Arial" panose="020B0604020202020204" pitchFamily="34" charset="0"/>
                <a:sym typeface="+mn-ea"/>
              </a:rPr>
              <a:t>资料来源 </a:t>
            </a:r>
            <a:r>
              <a:rPr lang="en-US" altLang="en-US" sz="1000" dirty="0">
                <a:solidFill>
                  <a:schemeClr val="bg1">
                    <a:lumMod val="50000"/>
                  </a:schemeClr>
                </a:solidFill>
                <a:latin typeface="Arial" panose="020B0604020202020204" pitchFamily="34" charset="0"/>
                <a:cs typeface="Arial" panose="020B0604020202020204" pitchFamily="34" charset="0"/>
              </a:rPr>
              <a:t>Section on Breastfeeding. "Breastfeeding and the use of human milk." Pediatrics 129.3 (2012): e827-e841.</a:t>
            </a:r>
          </a:p>
        </p:txBody>
      </p:sp>
      <p:sp>
        <p:nvSpPr>
          <p:cNvPr id="9" name="文本框 8"/>
          <p:cNvSpPr txBox="1"/>
          <p:nvPr/>
        </p:nvSpPr>
        <p:spPr>
          <a:xfrm>
            <a:off x="6125803" y="1518335"/>
            <a:ext cx="5629317" cy="646331"/>
          </a:xfrm>
          <a:prstGeom prst="rect">
            <a:avLst/>
          </a:prstGeom>
          <a:noFill/>
        </p:spPr>
        <p:txBody>
          <a:bodyPr wrap="square">
            <a:noAutofit/>
          </a:bodyPr>
          <a:lstStyle/>
          <a:p>
            <a:pPr marL="285750" indent="-285750">
              <a:buFont typeface="Wingdings" panose="05000000000000000000" pitchFamily="2" charset="2"/>
              <a:buChar char="Ø"/>
            </a:pPr>
            <a:r>
              <a:rPr lang="zh-CN" altLang="en-US" spc="300" dirty="0">
                <a:latin typeface="微软雅黑" panose="020B0503020204020204" pitchFamily="34" charset="-122"/>
                <a:ea typeface="微软雅黑" panose="020B0503020204020204" pitchFamily="34" charset="-122"/>
                <a:cs typeface="Arial" panose="020B0604020202020204"/>
                <a:sym typeface="Arial" panose="020B0604020202020204"/>
              </a:rPr>
              <a:t>母乳喂养降低婴幼儿感染性疾病和慢性病的患病风险</a:t>
            </a:r>
            <a:endParaRPr lang="zh-CN" altLang="en-US" dirty="0"/>
          </a:p>
        </p:txBody>
      </p:sp>
      <p:sp>
        <p:nvSpPr>
          <p:cNvPr id="15" name="文本框 14"/>
          <p:cNvSpPr txBox="1"/>
          <p:nvPr/>
        </p:nvSpPr>
        <p:spPr>
          <a:xfrm>
            <a:off x="6125803" y="2282783"/>
            <a:ext cx="5329238" cy="369332"/>
          </a:xfrm>
          <a:prstGeom prst="rect">
            <a:avLst/>
          </a:prstGeom>
          <a:noFill/>
        </p:spPr>
        <p:txBody>
          <a:bodyPr wrap="square">
            <a:spAutoFit/>
          </a:bodyPr>
          <a:lstStyle/>
          <a:p>
            <a:pPr algn="ctr"/>
            <a:r>
              <a:rPr lang="zh-CN" altLang="en-US" b="1" dirty="0"/>
              <a:t>母乳喂养降低婴幼儿患病风险</a:t>
            </a:r>
          </a:p>
        </p:txBody>
      </p:sp>
      <p:sp>
        <p:nvSpPr>
          <p:cNvPr id="7" name="文本框 6"/>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r>
              <a:rPr lang="zh-CN" altLang="en-US" dirty="0">
                <a:solidFill>
                  <a:srgbClr val="000000"/>
                </a:solidFill>
                <a:latin typeface="幼圆" panose="02010509060101010101" pitchFamily="49" charset="-122"/>
                <a:ea typeface="幼圆" panose="02010509060101010101" pitchFamily="49" charset="-122"/>
                <a:sym typeface="+mn-ea"/>
              </a:rPr>
              <a:t>-母乳喂养</a:t>
            </a:r>
          </a:p>
        </p:txBody>
      </p:sp>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2"/>
          <p:cNvGraphicFramePr>
            <a:graphicFrameLocks noChangeAspect="1"/>
          </p:cNvGraphicFramePr>
          <p:nvPr/>
        </p:nvGraphicFramePr>
        <p:xfrm>
          <a:off x="299720" y="2956592"/>
          <a:ext cx="6146932" cy="3301936"/>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5"/>
          <p:cNvSpPr>
            <a:spLocks noChangeArrowheads="1"/>
          </p:cNvSpPr>
          <p:nvPr/>
        </p:nvSpPr>
        <p:spPr bwMode="auto">
          <a:xfrm>
            <a:off x="209912" y="6424454"/>
            <a:ext cx="5527512"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zh-CN" altLang="en-US" sz="1000" dirty="0">
                <a:solidFill>
                  <a:schemeClr val="bg1">
                    <a:lumMod val="50000"/>
                  </a:schemeClr>
                </a:solidFill>
                <a:latin typeface="Arial" panose="020B0604020202020204" pitchFamily="34" charset="0"/>
                <a:cs typeface="Arial" panose="020B0604020202020204" pitchFamily="34" charset="0"/>
                <a:sym typeface="+mn-ea"/>
              </a:rPr>
              <a:t>资料来源  </a:t>
            </a:r>
            <a:r>
              <a:rPr lang="en-US" altLang="en-US" sz="1000" dirty="0" err="1">
                <a:solidFill>
                  <a:schemeClr val="bg1">
                    <a:lumMod val="50000"/>
                  </a:schemeClr>
                </a:solidFill>
                <a:latin typeface="Arial" panose="020B0604020202020204" pitchFamily="34" charset="0"/>
                <a:cs typeface="Arial" panose="020B0604020202020204" pitchFamily="34" charset="0"/>
              </a:rPr>
              <a:t>Victora</a:t>
            </a:r>
            <a:r>
              <a:rPr lang="en-US" altLang="en-US" sz="1000" dirty="0">
                <a:solidFill>
                  <a:schemeClr val="bg1">
                    <a:lumMod val="50000"/>
                  </a:schemeClr>
                </a:solidFill>
                <a:latin typeface="Arial" panose="020B0604020202020204" pitchFamily="34" charset="0"/>
                <a:cs typeface="Arial" panose="020B0604020202020204" pitchFamily="34" charset="0"/>
              </a:rPr>
              <a:t>, </a:t>
            </a:r>
            <a:r>
              <a:rPr lang="en-US" altLang="en-US" sz="1000" dirty="0" err="1">
                <a:solidFill>
                  <a:schemeClr val="bg1">
                    <a:lumMod val="50000"/>
                  </a:schemeClr>
                </a:solidFill>
                <a:latin typeface="Arial" panose="020B0604020202020204" pitchFamily="34" charset="0"/>
                <a:cs typeface="Arial" panose="020B0604020202020204" pitchFamily="34" charset="0"/>
              </a:rPr>
              <a:t>cesarg</a:t>
            </a:r>
            <a:r>
              <a:rPr lang="en-US" altLang="en-US" sz="1000" dirty="0">
                <a:solidFill>
                  <a:schemeClr val="bg1">
                    <a:lumMod val="50000"/>
                  </a:schemeClr>
                </a:solidFill>
                <a:latin typeface="Arial" panose="020B0604020202020204" pitchFamily="34" charset="0"/>
                <a:cs typeface="Arial" panose="020B0604020202020204" pitchFamily="34" charset="0"/>
              </a:rPr>
              <a:t>, et al. Evidence for protection by breast-feeding against infant deaths from infectious diseases in </a:t>
            </a:r>
            <a:r>
              <a:rPr lang="en-US" altLang="en-US" sz="1000" dirty="0" err="1">
                <a:solidFill>
                  <a:schemeClr val="bg1">
                    <a:lumMod val="50000"/>
                  </a:schemeClr>
                </a:solidFill>
                <a:latin typeface="Arial" panose="020B0604020202020204" pitchFamily="34" charset="0"/>
                <a:cs typeface="Arial" panose="020B0604020202020204" pitchFamily="34" charset="0"/>
              </a:rPr>
              <a:t>brazil.The</a:t>
            </a:r>
            <a:r>
              <a:rPr lang="en-US" altLang="en-US" sz="1000" dirty="0">
                <a:solidFill>
                  <a:schemeClr val="bg1">
                    <a:lumMod val="50000"/>
                  </a:schemeClr>
                </a:solidFill>
                <a:latin typeface="Arial" panose="020B0604020202020204" pitchFamily="34" charset="0"/>
                <a:cs typeface="Arial" panose="020B0604020202020204" pitchFamily="34" charset="0"/>
              </a:rPr>
              <a:t> lancet 330.8554 (1987): 319-322.</a:t>
            </a:r>
          </a:p>
        </p:txBody>
      </p:sp>
      <p:sp>
        <p:nvSpPr>
          <p:cNvPr id="3" name="标题 1"/>
          <p:cNvSpPr txBox="1"/>
          <p:nvPr/>
        </p:nvSpPr>
        <p:spPr>
          <a:xfrm>
            <a:off x="415109" y="794394"/>
            <a:ext cx="7200000" cy="6458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研究证据：母乳喂养保护婴儿</a:t>
            </a:r>
            <a:endPar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endParaRPr>
          </a:p>
        </p:txBody>
      </p:sp>
      <p:sp>
        <p:nvSpPr>
          <p:cNvPr id="10" name="文本框 9"/>
          <p:cNvSpPr txBox="1"/>
          <p:nvPr/>
        </p:nvSpPr>
        <p:spPr>
          <a:xfrm>
            <a:off x="246888" y="1440180"/>
            <a:ext cx="6034334" cy="713105"/>
          </a:xfrm>
          <a:prstGeom prst="rect">
            <a:avLst/>
          </a:prstGeom>
          <a:noFill/>
        </p:spPr>
        <p:txBody>
          <a:bodyPr wrap="square">
            <a:noAutofit/>
          </a:bodyPr>
          <a:lstStyle/>
          <a:p>
            <a:pPr marL="285750" indent="-285750">
              <a:lnSpc>
                <a:spcPct val="13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cs typeface="Arial" panose="020B0604020202020204"/>
                <a:sym typeface="Arial" panose="020B0604020202020204"/>
              </a:rPr>
              <a:t>如果减少母乳喂养，婴儿病死率增加</a:t>
            </a:r>
          </a:p>
          <a:p>
            <a:pPr marL="285750" indent="-285750">
              <a:lnSpc>
                <a:spcPct val="130000"/>
              </a:lnSpc>
              <a:buFont typeface="Wingdings" panose="05000000000000000000" pitchFamily="2" charset="2"/>
              <a:buChar char="Ø"/>
            </a:pPr>
            <a:r>
              <a:rPr lang="zh-CN" altLang="en-US" dirty="0">
                <a:solidFill>
                  <a:schemeClr val="tx1"/>
                </a:solidFill>
                <a:latin typeface="微软雅黑" charset="0"/>
                <a:ea typeface="微软雅黑" charset="0"/>
                <a:cs typeface="Arial" panose="020B0604020202020204" pitchFamily="34" charset="0"/>
              </a:rPr>
              <a:t>母乳喂养比例越低，病死率越高</a:t>
            </a:r>
            <a:endParaRPr lang="zh-CN" altLang="en-US" dirty="0"/>
          </a:p>
        </p:txBody>
      </p:sp>
      <p:sp>
        <p:nvSpPr>
          <p:cNvPr id="13" name="文本框 12"/>
          <p:cNvSpPr txBox="1"/>
          <p:nvPr/>
        </p:nvSpPr>
        <p:spPr>
          <a:xfrm>
            <a:off x="759590" y="2586990"/>
            <a:ext cx="4200224" cy="368300"/>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cs typeface="Arial" panose="020B0604020202020204" pitchFamily="34" charset="0"/>
              </a:rPr>
              <a:t>不同喂养模式与婴儿病死率的相对风险</a:t>
            </a:r>
            <a:endParaRPr lang="zh-CN" altLang="en-US" dirty="0">
              <a:latin typeface="微软雅黑" panose="020B0503020204020204" pitchFamily="34" charset="-122"/>
              <a:ea typeface="微软雅黑" panose="020B0503020204020204" pitchFamily="34" charset="-122"/>
            </a:endParaRPr>
          </a:p>
        </p:txBody>
      </p:sp>
      <p:sp>
        <p:nvSpPr>
          <p:cNvPr id="2" name="灯片编号占位符 1"/>
          <p:cNvSpPr>
            <a:spLocks noGrp="1"/>
          </p:cNvSpPr>
          <p:nvPr>
            <p:ph type="sldNum" sz="quarter" idx="12"/>
          </p:nvPr>
        </p:nvSpPr>
        <p:spPr/>
        <p:txBody>
          <a:bodyPr/>
          <a:lstStyle/>
          <a:p>
            <a:pPr>
              <a:defRPr/>
            </a:pPr>
            <a:fld id="{105757BD-6EF4-416F-9321-25EDC051B1C3}" type="slidenum">
              <a:rPr lang="en-US" altLang="en-US" smtClean="0"/>
              <a:t>31</a:t>
            </a:fld>
            <a:endParaRPr lang="en-US" altLang="en-US"/>
          </a:p>
        </p:txBody>
      </p:sp>
      <p:sp>
        <p:nvSpPr>
          <p:cNvPr id="4" name="矩形 3"/>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 name="图片 6"/>
          <p:cNvPicPr>
            <a:picLocks noChangeAspect="1"/>
          </p:cNvPicPr>
          <p:nvPr/>
        </p:nvPicPr>
        <p:blipFill>
          <a:blip r:embed="rId4"/>
          <a:stretch>
            <a:fillRect/>
          </a:stretch>
        </p:blipFill>
        <p:spPr>
          <a:xfrm>
            <a:off x="7499777" y="2956634"/>
            <a:ext cx="3304710" cy="3706323"/>
          </a:xfrm>
          <a:prstGeom prst="rect">
            <a:avLst/>
          </a:prstGeom>
        </p:spPr>
      </p:pic>
      <p:sp>
        <p:nvSpPr>
          <p:cNvPr id="12" name="Rectangle 8"/>
          <p:cNvSpPr/>
          <p:nvPr/>
        </p:nvSpPr>
        <p:spPr>
          <a:xfrm>
            <a:off x="6620637" y="1440180"/>
            <a:ext cx="5262529" cy="1568450"/>
          </a:xfrm>
          <a:prstGeom prst="rect">
            <a:avLst/>
          </a:prstGeom>
        </p:spPr>
        <p:txBody>
          <a:bodyPr wrap="square">
            <a:noAutofit/>
          </a:bodyPr>
          <a:lstStyle/>
          <a:p>
            <a:pPr marL="285750" indent="-285750">
              <a:lnSpc>
                <a:spcPct val="150000"/>
              </a:lnSpc>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cs typeface="Arial" panose="020B0604020202020204"/>
                <a:sym typeface="Arial" panose="020B0604020202020204"/>
              </a:rPr>
              <a:t>中国儿童超重与肥胖问题日益严重，母乳喂养可以减少儿童患超重肥胖的风险。</a:t>
            </a:r>
            <a:endParaRPr lang="en-CA" dirty="0">
              <a:uFill>
                <a:solidFill>
                  <a:srgbClr val="000000"/>
                </a:solidFill>
              </a:uFill>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pPr>
            <a:r>
              <a:rPr lang="en-CA" sz="1600" dirty="0">
                <a:latin typeface="微软雅黑" panose="020B0503020204020204" pitchFamily="34" charset="-122"/>
                <a:ea typeface="微软雅黑" panose="020B0503020204020204" pitchFamily="34" charset="-122"/>
                <a:cs typeface="Arial" panose="020B0604020202020204" pitchFamily="34" charset="0"/>
              </a:rPr>
              <a:t>6岁以下儿童</a:t>
            </a:r>
            <a:r>
              <a:rPr lang="en-CA" altLang="zh-CN" sz="1600" dirty="0">
                <a:uFill>
                  <a:solidFill>
                    <a:srgbClr val="000000"/>
                  </a:solidFill>
                </a:uFill>
                <a:latin typeface="微软雅黑" panose="020B0503020204020204" pitchFamily="34" charset="-122"/>
                <a:ea typeface="微软雅黑" panose="020B0503020204020204" pitchFamily="34" charset="-122"/>
                <a:cs typeface="Arial" panose="020B0604020202020204" pitchFamily="34" charset="0"/>
              </a:rPr>
              <a:t> 2002</a:t>
            </a:r>
            <a:r>
              <a:rPr lang="zh-CN" altLang="en-US" sz="1600" dirty="0">
                <a:uFill>
                  <a:solidFill>
                    <a:srgbClr val="000000"/>
                  </a:solidFill>
                </a:uFill>
                <a:latin typeface="微软雅黑" panose="020B0503020204020204" pitchFamily="34" charset="-122"/>
                <a:ea typeface="微软雅黑" panose="020B0503020204020204" pitchFamily="34" charset="-122"/>
                <a:cs typeface="Arial" panose="020B0604020202020204" pitchFamily="34" charset="0"/>
              </a:rPr>
              <a:t>～</a:t>
            </a:r>
            <a:r>
              <a:rPr lang="en-CA" altLang="zh-CN" sz="1600" dirty="0">
                <a:uFill>
                  <a:solidFill>
                    <a:srgbClr val="000000"/>
                  </a:solidFill>
                </a:uFill>
                <a:latin typeface="微软雅黑" panose="020B0503020204020204" pitchFamily="34" charset="-122"/>
                <a:ea typeface="微软雅黑" panose="020B0503020204020204" pitchFamily="34" charset="-122"/>
                <a:cs typeface="Arial" panose="020B0604020202020204" pitchFamily="34" charset="0"/>
              </a:rPr>
              <a:t>2013年 </a:t>
            </a:r>
            <a:endParaRPr lang="en-CA" sz="1600" dirty="0">
              <a:latin typeface="微软雅黑" panose="020B0503020204020204" pitchFamily="34" charset="-122"/>
              <a:ea typeface="微软雅黑" panose="020B0503020204020204" pitchFamily="34" charset="-122"/>
              <a:cs typeface="Arial" panose="020B0604020202020204" pitchFamily="34" charset="0"/>
            </a:endParaRPr>
          </a:p>
          <a:p>
            <a:pPr indent="0">
              <a:lnSpc>
                <a:spcPct val="150000"/>
              </a:lnSpc>
              <a:buNone/>
            </a:pPr>
            <a:r>
              <a:rPr lang="en-CA" sz="1600" dirty="0">
                <a:latin typeface="微软雅黑" panose="020B0503020204020204" pitchFamily="34" charset="-122"/>
                <a:ea typeface="微软雅黑" panose="020B0503020204020204" pitchFamily="34" charset="-122"/>
                <a:cs typeface="Arial" panose="020B0604020202020204" pitchFamily="34" charset="0"/>
              </a:rPr>
              <a:t>超重率从6.5%上升到8.4%  </a:t>
            </a:r>
            <a:r>
              <a:rPr lang="en-CA" sz="1600" dirty="0">
                <a:uFill>
                  <a:solidFill>
                    <a:srgbClr val="000000"/>
                  </a:solidFill>
                </a:uFill>
                <a:latin typeface="微软雅黑" panose="020B0503020204020204" pitchFamily="34" charset="-122"/>
                <a:ea typeface="微软雅黑" panose="020B0503020204020204" pitchFamily="34" charset="-122"/>
                <a:cs typeface="Arial" panose="020B0604020202020204" pitchFamily="34" charset="0"/>
              </a:rPr>
              <a:t>肥胖率从2.7%上升到3.1%</a:t>
            </a:r>
          </a:p>
        </p:txBody>
      </p:sp>
      <p:sp>
        <p:nvSpPr>
          <p:cNvPr id="5" name="文本框 4"/>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r>
              <a:rPr lang="zh-CN" altLang="en-US" dirty="0">
                <a:solidFill>
                  <a:srgbClr val="000000"/>
                </a:solidFill>
                <a:latin typeface="幼圆" panose="02010509060101010101" pitchFamily="49" charset="-122"/>
                <a:ea typeface="幼圆" panose="02010509060101010101" pitchFamily="49" charset="-122"/>
                <a:sym typeface="+mn-ea"/>
              </a:rPr>
              <a:t>-母乳喂养</a:t>
            </a: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graphicEl>
                                              <a:chart seriesIdx="0" categoryIdx="0" bldStep="ptInSeries"/>
                                            </p:graphicEl>
                                          </p:spTgt>
                                        </p:tgtEl>
                                        <p:attrNameLst>
                                          <p:attrName>style.visibility</p:attrName>
                                        </p:attrNameLst>
                                      </p:cBhvr>
                                      <p:to>
                                        <p:strVal val="visible"/>
                                      </p:to>
                                    </p:set>
                                    <p:animEffect transition="in" filter="wipe(down)">
                                      <p:cBhvr>
                                        <p:cTn id="7" dur="500"/>
                                        <p:tgtEl>
                                          <p:spTgt spid="15">
                                            <p:graphicEl>
                                              <a:chart seriesIdx="0" categoryIdx="0" bldStep="ptIn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graphicEl>
                                              <a:chart seriesIdx="0" categoryIdx="1" bldStep="ptInSeries"/>
                                            </p:graphicEl>
                                          </p:spTgt>
                                        </p:tgtEl>
                                        <p:attrNameLst>
                                          <p:attrName>style.visibility</p:attrName>
                                        </p:attrNameLst>
                                      </p:cBhvr>
                                      <p:to>
                                        <p:strVal val="visible"/>
                                      </p:to>
                                    </p:set>
                                    <p:animEffect transition="in" filter="wipe(down)">
                                      <p:cBhvr>
                                        <p:cTn id="12" dur="500"/>
                                        <p:tgtEl>
                                          <p:spTgt spid="15">
                                            <p:graphicEl>
                                              <a:chart seriesIdx="0" categoryIdx="1"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graphicEl>
                                              <a:chart seriesIdx="0" categoryIdx="2" bldStep="ptInSeries"/>
                                            </p:graphicEl>
                                          </p:spTgt>
                                        </p:tgtEl>
                                        <p:attrNameLst>
                                          <p:attrName>style.visibility</p:attrName>
                                        </p:attrNameLst>
                                      </p:cBhvr>
                                      <p:to>
                                        <p:strVal val="visible"/>
                                      </p:to>
                                    </p:set>
                                    <p:animEffect transition="in" filter="wipe(down)">
                                      <p:cBhvr>
                                        <p:cTn id="17" dur="500"/>
                                        <p:tgtEl>
                                          <p:spTgt spid="15">
                                            <p:graphicEl>
                                              <a:chart seriesIdx="0" categoryIdx="2"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graphicEl>
                                              <a:chart seriesIdx="1" categoryIdx="0" bldStep="ptInSeries"/>
                                            </p:graphicEl>
                                          </p:spTgt>
                                        </p:tgtEl>
                                        <p:attrNameLst>
                                          <p:attrName>style.visibility</p:attrName>
                                        </p:attrNameLst>
                                      </p:cBhvr>
                                      <p:to>
                                        <p:strVal val="visible"/>
                                      </p:to>
                                    </p:set>
                                    <p:animEffect transition="in" filter="wipe(down)">
                                      <p:cBhvr>
                                        <p:cTn id="22" dur="500"/>
                                        <p:tgtEl>
                                          <p:spTgt spid="15">
                                            <p:graphicEl>
                                              <a:chart seriesIdx="1" categoryIdx="0"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graphicEl>
                                              <a:chart seriesIdx="1" categoryIdx="1" bldStep="ptInSeries"/>
                                            </p:graphicEl>
                                          </p:spTgt>
                                        </p:tgtEl>
                                        <p:attrNameLst>
                                          <p:attrName>style.visibility</p:attrName>
                                        </p:attrNameLst>
                                      </p:cBhvr>
                                      <p:to>
                                        <p:strVal val="visible"/>
                                      </p:to>
                                    </p:set>
                                    <p:animEffect transition="in" filter="wipe(down)">
                                      <p:cBhvr>
                                        <p:cTn id="27" dur="500"/>
                                        <p:tgtEl>
                                          <p:spTgt spid="15">
                                            <p:graphicEl>
                                              <a:chart seriesIdx="1" categoryIdx="1" bldStep="ptIn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graphicEl>
                                              <a:chart seriesIdx="1" categoryIdx="2" bldStep="ptInSeries"/>
                                            </p:graphicEl>
                                          </p:spTgt>
                                        </p:tgtEl>
                                        <p:attrNameLst>
                                          <p:attrName>style.visibility</p:attrName>
                                        </p:attrNameLst>
                                      </p:cBhvr>
                                      <p:to>
                                        <p:strVal val="visible"/>
                                      </p:to>
                                    </p:set>
                                    <p:animEffect transition="in" filter="wipe(down)">
                                      <p:cBhvr>
                                        <p:cTn id="32" dur="500"/>
                                        <p:tgtEl>
                                          <p:spTgt spid="15">
                                            <p:graphicEl>
                                              <a:chart seriesIdx="1" categoryIdx="2"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El" animBg="0"/>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9803" y="729778"/>
            <a:ext cx="7200000" cy="678740"/>
          </a:xfrm>
        </p:spPr>
        <p:txBody>
          <a:bodyPr>
            <a:normAutofit/>
          </a:bodyPr>
          <a:lstStyle/>
          <a:p>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母乳喂养咨询支持母乳喂养</a:t>
            </a:r>
            <a:endParaRPr lang="zh-CN" altLang="en-US" sz="2400" spc="300" dirty="0">
              <a:solidFill>
                <a:srgbClr val="FF0000"/>
              </a:solidFill>
              <a:latin typeface="微软雅黑" panose="020B0503020204020204" pitchFamily="34" charset="-122"/>
              <a:ea typeface="微软雅黑" panose="020B0503020204020204" pitchFamily="34" charset="-122"/>
            </a:endParaRPr>
          </a:p>
        </p:txBody>
      </p:sp>
      <p:sp>
        <p:nvSpPr>
          <p:cNvPr id="13" name="Rectangle 5"/>
          <p:cNvSpPr>
            <a:spLocks noChangeArrowheads="1"/>
          </p:cNvSpPr>
          <p:nvPr/>
        </p:nvSpPr>
        <p:spPr bwMode="auto">
          <a:xfrm>
            <a:off x="664095" y="6292049"/>
            <a:ext cx="4610100"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spcBef>
                <a:spcPct val="0"/>
              </a:spcBef>
              <a:buFontTx/>
              <a:buNone/>
            </a:pPr>
            <a:r>
              <a:rPr lang="zh-CN" altLang="en-US" sz="1000" dirty="0">
                <a:solidFill>
                  <a:schemeClr val="bg1">
                    <a:lumMod val="50000"/>
                  </a:schemeClr>
                </a:solidFill>
                <a:latin typeface="Arial" panose="020B0604020202020204" pitchFamily="34" charset="0"/>
                <a:cs typeface="Arial" panose="020B0604020202020204" pitchFamily="34" charset="0"/>
                <a:sym typeface="+mn-ea"/>
              </a:rPr>
              <a:t>资料来源  </a:t>
            </a:r>
            <a:r>
              <a:rPr lang="en-US" altLang="en-US" sz="1000" dirty="0">
                <a:solidFill>
                  <a:schemeClr val="bg1">
                    <a:lumMod val="50000"/>
                  </a:schemeClr>
                </a:solidFill>
                <a:latin typeface="Arial" panose="020B0604020202020204" pitchFamily="34" charset="0"/>
                <a:cs typeface="Arial" panose="020B0604020202020204" pitchFamily="34" charset="0"/>
              </a:rPr>
              <a:t>Haider R, Ashworth A, Kabir I et </a:t>
            </a:r>
            <a:r>
              <a:rPr lang="en-US" altLang="en-US" sz="1000" dirty="0" err="1">
                <a:solidFill>
                  <a:schemeClr val="bg1">
                    <a:lumMod val="50000"/>
                  </a:schemeClr>
                </a:solidFill>
                <a:latin typeface="Arial" panose="020B0604020202020204" pitchFamily="34" charset="0"/>
                <a:cs typeface="Arial" panose="020B0604020202020204" pitchFamily="34" charset="0"/>
              </a:rPr>
              <a:t>al.T</a:t>
            </a:r>
            <a:r>
              <a:rPr lang="en-US" altLang="en-US" sz="1000" dirty="0">
                <a:solidFill>
                  <a:schemeClr val="bg1">
                    <a:lumMod val="50000"/>
                  </a:schemeClr>
                </a:solidFill>
                <a:latin typeface="Arial" panose="020B0604020202020204" pitchFamily="34" charset="0"/>
                <a:cs typeface="Arial" panose="020B0604020202020204" pitchFamily="34" charset="0"/>
              </a:rPr>
              <a:t> he Lancet 2000;356:1643-1647</a:t>
            </a:r>
          </a:p>
        </p:txBody>
      </p:sp>
      <p:pic>
        <p:nvPicPr>
          <p:cNvPr id="8" name="图片 7"/>
          <p:cNvPicPr>
            <a:picLocks noChangeAspect="1"/>
          </p:cNvPicPr>
          <p:nvPr/>
        </p:nvPicPr>
        <p:blipFill>
          <a:blip r:embed="rId3"/>
          <a:stretch>
            <a:fillRect/>
          </a:stretch>
        </p:blipFill>
        <p:spPr>
          <a:xfrm>
            <a:off x="6195426" y="1838641"/>
            <a:ext cx="5847800" cy="3931294"/>
          </a:xfrm>
          <a:prstGeom prst="rect">
            <a:avLst/>
          </a:prstGeom>
        </p:spPr>
      </p:pic>
      <p:sp>
        <p:nvSpPr>
          <p:cNvPr id="10" name="文本框 9"/>
          <p:cNvSpPr txBox="1"/>
          <p:nvPr/>
        </p:nvSpPr>
        <p:spPr>
          <a:xfrm>
            <a:off x="404037" y="1679878"/>
            <a:ext cx="5365897" cy="646331"/>
          </a:xfrm>
          <a:prstGeom prst="rect">
            <a:avLst/>
          </a:prstGeom>
          <a:noFill/>
        </p:spPr>
        <p:txBody>
          <a:bodyPr wrap="square">
            <a:spAutoFit/>
          </a:bodyPr>
          <a:lstStyle/>
          <a:p>
            <a:pPr marL="285750" indent="-285750">
              <a:buFont typeface="Wingdings" panose="05000000000000000000" pitchFamily="2" charset="2"/>
              <a:buChar char="Ø"/>
            </a:pPr>
            <a:r>
              <a:rPr lang="zh-CN" altLang="en-US" spc="300" dirty="0">
                <a:latin typeface="微软雅黑" panose="020B0503020204020204" pitchFamily="34" charset="-122"/>
                <a:ea typeface="微软雅黑" panose="020B0503020204020204" pitchFamily="34" charset="-122"/>
                <a:cs typeface="Arial" panose="020B0604020202020204"/>
                <a:sym typeface="Arial" panose="020B0604020202020204"/>
              </a:rPr>
              <a:t>通过家庭访视向母婴提供母乳喂养咨询，提高各个月龄婴儿纯母乳喂养率</a:t>
            </a:r>
            <a:endParaRPr lang="zh-CN" altLang="en-US" dirty="0"/>
          </a:p>
        </p:txBody>
      </p:sp>
      <p:sp>
        <p:nvSpPr>
          <p:cNvPr id="3" name="灯片编号占位符 2"/>
          <p:cNvSpPr>
            <a:spLocks noGrp="1"/>
          </p:cNvSpPr>
          <p:nvPr>
            <p:ph type="sldNum" sz="quarter" idx="12"/>
          </p:nvPr>
        </p:nvSpPr>
        <p:spPr/>
        <p:txBody>
          <a:bodyPr/>
          <a:lstStyle/>
          <a:p>
            <a:fld id="{C19A3665-EC00-4665-BE35-61D9176EAF02}" type="slidenum">
              <a:rPr lang="zh-CN" altLang="en-US" smtClean="0"/>
              <a:t>32</a:t>
            </a:fld>
            <a:endParaRPr lang="zh-CN" altLang="en-US"/>
          </a:p>
        </p:txBody>
      </p:sp>
      <p:sp>
        <p:nvSpPr>
          <p:cNvPr id="4" name="矩形 3"/>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r>
              <a:rPr lang="zh-CN" altLang="en-US" dirty="0">
                <a:solidFill>
                  <a:srgbClr val="000000"/>
                </a:solidFill>
                <a:latin typeface="幼圆" panose="02010509060101010101" pitchFamily="49" charset="-122"/>
                <a:ea typeface="幼圆" panose="02010509060101010101" pitchFamily="49" charset="-122"/>
                <a:sym typeface="+mn-ea"/>
              </a:rPr>
              <a:t>-母乳喂养</a:t>
            </a:r>
          </a:p>
        </p:txBody>
      </p:sp>
    </p:spTree>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pakistani_mom.jpg" descr="C:\Pictures\Slides\pakistani_mom.jpg"/>
          <p:cNvPicPr>
            <a:picLocks noChangeAspect="1"/>
          </p:cNvPicPr>
          <p:nvPr/>
        </p:nvPicPr>
        <p:blipFill>
          <a:blip r:embed="rId3"/>
          <a:stretch>
            <a:fillRect/>
          </a:stretch>
        </p:blipFill>
        <p:spPr>
          <a:xfrm>
            <a:off x="724101" y="1456206"/>
            <a:ext cx="4482062" cy="5117132"/>
          </a:xfrm>
          <a:prstGeom prst="rect">
            <a:avLst/>
          </a:prstGeom>
          <a:ln w="12700">
            <a:miter lim="400000"/>
            <a:headEnd/>
            <a:tailEnd/>
          </a:ln>
        </p:spPr>
      </p:pic>
      <p:sp>
        <p:nvSpPr>
          <p:cNvPr id="3" name="标题 1"/>
          <p:cNvSpPr txBox="1"/>
          <p:nvPr/>
        </p:nvSpPr>
        <p:spPr>
          <a:xfrm>
            <a:off x="1953813" y="304800"/>
            <a:ext cx="5527104" cy="66286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endParaRPr lang="en-US" altLang="zh-CN"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endParaRPr>
          </a:p>
        </p:txBody>
      </p:sp>
      <p:sp>
        <p:nvSpPr>
          <p:cNvPr id="4" name="标题 1"/>
          <p:cNvSpPr txBox="1"/>
          <p:nvPr/>
        </p:nvSpPr>
        <p:spPr>
          <a:xfrm>
            <a:off x="398401" y="649743"/>
            <a:ext cx="7200000" cy="72444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zh-CN"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endParaRPr>
          </a:p>
          <a:p>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案例：不同喂养方式的双胞胎</a:t>
            </a:r>
            <a:endParaRPr lang="en-US" altLang="zh-CN"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endParaRPr>
          </a:p>
        </p:txBody>
      </p:sp>
      <p:sp>
        <p:nvSpPr>
          <p:cNvPr id="9" name="灯片编号占位符 8"/>
          <p:cNvSpPr>
            <a:spLocks noGrp="1"/>
          </p:cNvSpPr>
          <p:nvPr>
            <p:ph type="sldNum" sz="quarter" idx="12"/>
          </p:nvPr>
        </p:nvSpPr>
        <p:spPr/>
        <p:txBody>
          <a:bodyPr/>
          <a:lstStyle/>
          <a:p>
            <a:fld id="{C19A3665-EC00-4665-BE35-61D9176EAF02}" type="slidenum">
              <a:rPr lang="zh-CN" altLang="en-US" smtClean="0"/>
              <a:t>33</a:t>
            </a:fld>
            <a:endParaRPr lang="zh-CN" altLang="en-US"/>
          </a:p>
        </p:txBody>
      </p:sp>
      <p:sp>
        <p:nvSpPr>
          <p:cNvPr id="14" name="矩形 13"/>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p>
        </p:txBody>
      </p:sp>
      <p:sp>
        <p:nvSpPr>
          <p:cNvPr id="10" name="文本框 9"/>
          <p:cNvSpPr txBox="1"/>
          <p:nvPr/>
        </p:nvSpPr>
        <p:spPr>
          <a:xfrm>
            <a:off x="5551519" y="1604173"/>
            <a:ext cx="3259708" cy="4337616"/>
          </a:xfrm>
          <a:prstGeom prst="rect">
            <a:avLst/>
          </a:prstGeom>
          <a:noFill/>
        </p:spPr>
        <p:txBody>
          <a:bodyPr wrap="square" rtlCol="0" anchor="t">
            <a:noAutofit/>
          </a:bodyPr>
          <a:lstStyle/>
          <a:p>
            <a:r>
              <a:rPr lang="zh-CN" sz="1600" b="0" u="none">
                <a:solidFill>
                  <a:srgbClr val="000000"/>
                </a:solidFill>
                <a:latin typeface="等线" charset="0"/>
                <a:ea typeface="+mn-ea"/>
                <a:cs typeface="+mn-cs"/>
              </a:rPr>
              <a:t>这是联合国儿童基金会1991年拍摄的一张著名照片。图中是一位巴基斯坦母亲生下一对双胞胎。</a:t>
            </a:r>
            <a:r>
              <a:rPr lang="zh-CN" altLang="en-US" sz="1600" b="0" u="none">
                <a:solidFill>
                  <a:srgbClr val="000000"/>
                </a:solidFill>
                <a:latin typeface="等线" charset="0"/>
                <a:ea typeface="+mn-ea"/>
                <a:cs typeface="+mn-cs"/>
              </a:rPr>
              <a:t>她并不知道即使是双胞胎的母乳也是足够的，她以为</a:t>
            </a:r>
            <a:r>
              <a:rPr lang="zh-CN" sz="1600" b="0" u="none">
                <a:solidFill>
                  <a:srgbClr val="000000"/>
                </a:solidFill>
                <a:latin typeface="等线" charset="0"/>
                <a:ea typeface="+mn-ea"/>
                <a:cs typeface="+mn-cs"/>
              </a:rPr>
              <a:t>母乳不足，无法</a:t>
            </a:r>
            <a:r>
              <a:rPr lang="zh-CN" sz="1600" b="0" u="none">
                <a:solidFill>
                  <a:srgbClr val="000000"/>
                </a:solidFill>
                <a:latin typeface="等线" charset="0"/>
                <a:ea typeface="等线" charset="0"/>
                <a:cs typeface="+mn-cs"/>
              </a:rPr>
              <a:t>喂养</a:t>
            </a:r>
            <a:r>
              <a:rPr lang="zh-CN" sz="1600" b="0" u="none">
                <a:solidFill>
                  <a:srgbClr val="000000"/>
                </a:solidFill>
                <a:latin typeface="等线" charset="0"/>
                <a:ea typeface="+mn-ea"/>
                <a:cs typeface="+mn-cs"/>
              </a:rPr>
              <a:t>两个孩子，她决定给儿子（左边）喂</a:t>
            </a:r>
            <a:r>
              <a:rPr lang="zh-CN" sz="1600" b="0" u="none">
                <a:solidFill>
                  <a:srgbClr val="000000"/>
                </a:solidFill>
                <a:latin typeface="等线" charset="0"/>
                <a:ea typeface="等线" charset="0"/>
                <a:cs typeface="+mn-cs"/>
              </a:rPr>
              <a:t>母乳</a:t>
            </a:r>
            <a:r>
              <a:rPr lang="zh-CN" sz="1600" b="0" u="none">
                <a:solidFill>
                  <a:srgbClr val="000000"/>
                </a:solidFill>
                <a:latin typeface="等线" charset="0"/>
                <a:ea typeface="+mn-ea"/>
                <a:cs typeface="+mn-cs"/>
              </a:rPr>
              <a:t>，给女儿（右边）奶瓶</a:t>
            </a:r>
            <a:r>
              <a:rPr lang="zh-CN" sz="1600" b="0" u="none">
                <a:solidFill>
                  <a:srgbClr val="000000"/>
                </a:solidFill>
                <a:latin typeface="等线" charset="0"/>
                <a:ea typeface="等线" charset="0"/>
                <a:cs typeface="+mn-cs"/>
              </a:rPr>
              <a:t>喂奶</a:t>
            </a:r>
            <a:r>
              <a:rPr lang="zh-CN" sz="1600" b="0" u="none">
                <a:solidFill>
                  <a:srgbClr val="000000"/>
                </a:solidFill>
                <a:latin typeface="等线" charset="0"/>
                <a:ea typeface="+mn-ea"/>
                <a:cs typeface="+mn-cs"/>
              </a:rPr>
              <a:t>。</a:t>
            </a:r>
            <a:r>
              <a:rPr lang="zh-CN" sz="1600" b="0" u="none">
                <a:solidFill>
                  <a:srgbClr val="000000"/>
                </a:solidFill>
                <a:latin typeface="等线" charset="0"/>
                <a:ea typeface="等线" charset="0"/>
                <a:cs typeface="+mn-cs"/>
              </a:rPr>
              <a:t>可以看到图中母乳喂养的孩子要比人工喂养的孩子明显健康，这位母亲当时希望通过这张照片让更多的母亲了解到母乳喂养的益处，遗憾的是</a:t>
            </a:r>
            <a:r>
              <a:rPr lang="zh-CN" sz="1600" b="0" u="none">
                <a:solidFill>
                  <a:srgbClr val="000000"/>
                </a:solidFill>
                <a:latin typeface="等线" charset="0"/>
                <a:ea typeface="+mn-ea"/>
                <a:cs typeface="+mn-cs"/>
              </a:rPr>
              <a:t>照片拍摄的第二天，她的</a:t>
            </a:r>
            <a:r>
              <a:rPr lang="zh-CN" sz="1600" b="0" u="none">
                <a:solidFill>
                  <a:srgbClr val="000000"/>
                </a:solidFill>
                <a:latin typeface="等线" charset="0"/>
                <a:ea typeface="等线" charset="0"/>
                <a:cs typeface="+mn-cs"/>
              </a:rPr>
              <a:t>没有吃上母乳的</a:t>
            </a:r>
            <a:r>
              <a:rPr lang="zh-CN" sz="1600" b="0" u="none">
                <a:solidFill>
                  <a:srgbClr val="000000"/>
                </a:solidFill>
                <a:latin typeface="等线" charset="0"/>
                <a:ea typeface="+mn-ea"/>
                <a:cs typeface="+mn-cs"/>
              </a:rPr>
              <a:t>女儿就</a:t>
            </a:r>
            <a:r>
              <a:rPr lang="zh-CN" sz="1600" b="0" u="none">
                <a:solidFill>
                  <a:srgbClr val="000000"/>
                </a:solidFill>
                <a:latin typeface="等线" charset="0"/>
                <a:ea typeface="等线" charset="0"/>
                <a:cs typeface="+mn-cs"/>
              </a:rPr>
              <a:t>因为严重的营养不良</a:t>
            </a:r>
            <a:r>
              <a:rPr lang="zh-CN" sz="1600" b="0" u="none">
                <a:solidFill>
                  <a:srgbClr val="000000"/>
                </a:solidFill>
                <a:latin typeface="等线" charset="0"/>
                <a:ea typeface="+mn-ea"/>
                <a:cs typeface="+mn-cs"/>
              </a:rPr>
              <a:t>死了。</a:t>
            </a:r>
            <a:endParaRPr lang="zh-CN" altLang="en-US" sz="1600" b="0" u="none">
              <a:solidFill>
                <a:srgbClr val="000000"/>
              </a:solidFill>
              <a:latin typeface="等线" charset="0"/>
              <a:cs typeface="+mn-cs"/>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19A3665-EC00-4665-BE35-61D9176EAF02}" type="slidenum">
              <a:rPr lang="zh-CN" altLang="en-US" smtClean="0"/>
              <a:t>34</a:t>
            </a:fld>
            <a:endParaRPr lang="zh-CN" altLang="en-US"/>
          </a:p>
        </p:txBody>
      </p:sp>
      <p:sp>
        <p:nvSpPr>
          <p:cNvPr id="6" name="文本框 5"/>
          <p:cNvSpPr txBox="1"/>
          <p:nvPr/>
        </p:nvSpPr>
        <p:spPr>
          <a:xfrm>
            <a:off x="299720" y="925322"/>
            <a:ext cx="4572000" cy="386503"/>
          </a:xfrm>
          <a:prstGeom prst="rect">
            <a:avLst/>
          </a:prstGeom>
          <a:noFill/>
        </p:spPr>
        <p:txBody>
          <a:bodyPr wrap="square">
            <a:noAutofit/>
          </a:bodyPr>
          <a:lstStyle/>
          <a:p>
            <a:pPr algn="ct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图片练习（备选</a:t>
            </a:r>
            <a:r>
              <a:rPr lang="en-US" altLang="zh-CN"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1</a:t>
            </a: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）：你看到了什么？</a:t>
            </a:r>
            <a:endParaRPr lang="zh-CN" altLang="en-US" spc="300" dirty="0">
              <a:solidFill>
                <a:srgbClr val="28AAE1"/>
              </a:solidFill>
              <a:latin typeface="微软雅黑" panose="020B0503020204020204" pitchFamily="34" charset="-122"/>
              <a:ea typeface="微软雅黑" panose="020B0503020204020204" pitchFamily="34" charset="-122"/>
            </a:endParaRPr>
          </a:p>
        </p:txBody>
      </p:sp>
      <p:sp>
        <p:nvSpPr>
          <p:cNvPr id="9" name="矩形 8"/>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descr="upload_post_object_v2_064964133"/>
          <p:cNvPicPr>
            <a:picLocks noChangeAspect="1"/>
          </p:cNvPicPr>
          <p:nvPr/>
        </p:nvPicPr>
        <p:blipFill>
          <a:blip r:embed="rId2"/>
          <a:stretch>
            <a:fillRect/>
          </a:stretch>
        </p:blipFill>
        <p:spPr>
          <a:xfrm>
            <a:off x="2217583" y="1539314"/>
            <a:ext cx="6667621" cy="5000716"/>
          </a:xfrm>
          <a:prstGeom prst="rect">
            <a:avLst/>
          </a:prstGeom>
        </p:spPr>
      </p:pic>
      <p:sp>
        <p:nvSpPr>
          <p:cNvPr id="5" name="文本框 4"/>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p>
        </p:txBody>
      </p:sp>
      <p:sp>
        <p:nvSpPr>
          <p:cNvPr id="14" name="文本框 13"/>
          <p:cNvSpPr txBox="1"/>
          <p:nvPr/>
        </p:nvSpPr>
        <p:spPr>
          <a:xfrm>
            <a:off x="2438420" y="6610310"/>
            <a:ext cx="7315200" cy="245110"/>
          </a:xfrm>
          <a:prstGeom prst="rect">
            <a:avLst/>
          </a:prstGeom>
          <a:noFill/>
        </p:spPr>
        <p:txBody>
          <a:bodyPr wrap="square" rtlCol="0" anchor="t">
            <a:spAutoFit/>
          </a:bodyPr>
          <a:lstStyle/>
          <a:p>
            <a:r>
              <a:rPr lang="zh-CN" altLang="en-US" sz="1000" b="0" u="none">
                <a:solidFill>
                  <a:srgbClr val="7F7F7F"/>
                </a:solidFill>
                <a:latin typeface="Arial" panose="020B0604020202020204" pitchFamily="34" charset="0"/>
                <a:ea typeface="+mn-ea"/>
                <a:cs typeface="Arial" panose="020B0604020202020204" pitchFamily="34" charset="0"/>
              </a:rPr>
              <a:t>资料来源：</a:t>
            </a:r>
            <a:r>
              <a:rPr lang="en-US" sz="1000" b="0" u="none">
                <a:solidFill>
                  <a:srgbClr val="7F7F7F"/>
                </a:solidFill>
                <a:latin typeface="Arial" panose="020B0604020202020204" pitchFamily="34" charset="0"/>
                <a:ea typeface="+mn-ea"/>
                <a:cs typeface="Arial" panose="020B0604020202020204" pitchFamily="34" charset="0"/>
              </a:rPr>
              <a:t>WHO. Breastfeeding counselling: a training course (1993)</a:t>
            </a:r>
            <a:endParaRPr lang="en-US" altLang="en-US" sz="1000" b="0" u="none">
              <a:solidFill>
                <a:srgbClr val="7F7F7F"/>
              </a:solidFill>
              <a:latin typeface="Arial" panose="020B0604020202020204" pitchFamily="34" charset="0"/>
              <a:ea typeface="+mn-ea"/>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19A3665-EC00-4665-BE35-61D9176EAF02}" type="slidenum">
              <a:rPr lang="zh-CN" altLang="en-US" smtClean="0"/>
              <a:t>35</a:t>
            </a:fld>
            <a:endParaRPr lang="zh-CN" altLang="en-US"/>
          </a:p>
        </p:txBody>
      </p:sp>
      <p:sp>
        <p:nvSpPr>
          <p:cNvPr id="6" name="文本框 5"/>
          <p:cNvSpPr txBox="1"/>
          <p:nvPr/>
        </p:nvSpPr>
        <p:spPr>
          <a:xfrm>
            <a:off x="299720" y="925322"/>
            <a:ext cx="4572000" cy="386503"/>
          </a:xfrm>
          <a:prstGeom prst="rect">
            <a:avLst/>
          </a:prstGeom>
          <a:noFill/>
        </p:spPr>
        <p:txBody>
          <a:bodyPr wrap="square">
            <a:noAutofit/>
          </a:bodyPr>
          <a:lstStyle/>
          <a:p>
            <a:pPr algn="ct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图片练习（备选</a:t>
            </a:r>
            <a:r>
              <a:rPr lang="en-US" altLang="zh-CN"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1</a:t>
            </a: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）：你看到了什么？</a:t>
            </a:r>
            <a:endParaRPr lang="zh-CN" altLang="en-US" spc="300" dirty="0">
              <a:solidFill>
                <a:srgbClr val="28AAE1"/>
              </a:solidFill>
              <a:latin typeface="微软雅黑" panose="020B0503020204020204" pitchFamily="34" charset="-122"/>
              <a:ea typeface="微软雅黑" panose="020B0503020204020204" pitchFamily="34" charset="-122"/>
            </a:endParaRPr>
          </a:p>
        </p:txBody>
      </p:sp>
      <p:sp>
        <p:nvSpPr>
          <p:cNvPr id="9" name="矩形 8"/>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descr="upload_post_object_v2_064964133"/>
          <p:cNvPicPr>
            <a:picLocks noChangeAspect="1"/>
          </p:cNvPicPr>
          <p:nvPr/>
        </p:nvPicPr>
        <p:blipFill>
          <a:blip r:embed="rId2"/>
          <a:stretch>
            <a:fillRect/>
          </a:stretch>
        </p:blipFill>
        <p:spPr>
          <a:xfrm>
            <a:off x="4686215" y="1426647"/>
            <a:ext cx="6667621" cy="5000716"/>
          </a:xfrm>
          <a:prstGeom prst="rect">
            <a:avLst/>
          </a:prstGeom>
        </p:spPr>
      </p:pic>
      <p:sp>
        <p:nvSpPr>
          <p:cNvPr id="5" name="文本框 4"/>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p>
        </p:txBody>
      </p:sp>
      <p:sp>
        <p:nvSpPr>
          <p:cNvPr id="3" name="文本框 2"/>
          <p:cNvSpPr txBox="1"/>
          <p:nvPr/>
        </p:nvSpPr>
        <p:spPr>
          <a:xfrm>
            <a:off x="299720" y="1513501"/>
            <a:ext cx="1629229" cy="423545"/>
          </a:xfrm>
          <a:prstGeom prst="rect">
            <a:avLst/>
          </a:prstGeom>
          <a:noFill/>
        </p:spPr>
        <p:txBody>
          <a:bodyPr wrap="square">
            <a:spAutoFit/>
          </a:bodyPr>
          <a:lstStyle/>
          <a:p>
            <a:pPr>
              <a:lnSpc>
                <a:spcPct val="120000"/>
              </a:lnSpc>
            </a:pPr>
            <a:r>
              <a:rPr lang="zh-CN" altLang="en-US" spc="300" dirty="0">
                <a:latin typeface="微软雅黑" panose="020B0503020204020204" pitchFamily="34" charset="-122"/>
                <a:ea typeface="微软雅黑" panose="020B0503020204020204" pitchFamily="34" charset="-122"/>
              </a:rPr>
              <a:t>参考答案</a:t>
            </a:r>
          </a:p>
        </p:txBody>
      </p:sp>
      <p:sp>
        <p:nvSpPr>
          <p:cNvPr id="10" name="文本框 9"/>
          <p:cNvSpPr txBox="1"/>
          <p:nvPr/>
        </p:nvSpPr>
        <p:spPr>
          <a:xfrm>
            <a:off x="246934" y="2343174"/>
            <a:ext cx="4611538" cy="3167725"/>
          </a:xfrm>
          <a:prstGeom prst="rect">
            <a:avLst/>
          </a:prstGeom>
          <a:noFill/>
        </p:spPr>
        <p:txBody>
          <a:bodyPr wrap="square" rtlCol="0" anchor="t">
            <a:noAutofit/>
          </a:bodyPr>
          <a:lstStyle/>
          <a:p>
            <a:r>
              <a:rPr lang="zh-CN" sz="1600">
                <a:solidFill>
                  <a:srgbClr val="000000"/>
                </a:solidFill>
                <a:latin typeface="Times New Roman" panose="02020603050405020304" charset="0"/>
                <a:ea typeface="等线" charset="0"/>
                <a:sym typeface="+mn-ea"/>
              </a:rPr>
              <a:t>含接不良且</a:t>
            </a:r>
            <a:r>
              <a:rPr lang="zh-CN" altLang="en-US" sz="1600">
                <a:solidFill>
                  <a:srgbClr val="000000"/>
                </a:solidFill>
                <a:latin typeface="Times New Roman" panose="02020603050405020304" charset="0"/>
                <a:ea typeface="等线" charset="0"/>
                <a:sym typeface="+mn-ea"/>
              </a:rPr>
              <a:t>哺乳</a:t>
            </a:r>
            <a:r>
              <a:rPr lang="zh-CN" sz="1600">
                <a:solidFill>
                  <a:srgbClr val="000000"/>
                </a:solidFill>
                <a:latin typeface="Times New Roman" panose="02020603050405020304" charset="0"/>
                <a:ea typeface="等线" charset="0"/>
                <a:sym typeface="+mn-ea"/>
              </a:rPr>
              <a:t>姿势不佳：</a:t>
            </a:r>
            <a:endParaRPr lang="zh-CN" sz="1600" b="0" u="none">
              <a:solidFill>
                <a:srgbClr val="000000"/>
              </a:solidFill>
              <a:latin typeface="Times New Roman" panose="02020603050405020304" charset="0"/>
              <a:ea typeface="等线" charset="0"/>
              <a:cs typeface="+mn-cs"/>
            </a:endParaRPr>
          </a:p>
          <a:p>
            <a:r>
              <a:rPr lang="zh-CN" sz="1600" b="0" u="none">
                <a:solidFill>
                  <a:srgbClr val="000000"/>
                </a:solidFill>
                <a:latin typeface="Times New Roman" panose="02020603050405020304" charset="0"/>
                <a:ea typeface="等线" charset="0"/>
                <a:cs typeface="+mn-cs"/>
              </a:rPr>
              <a:t>婴儿的身体远离母亲的身体</a:t>
            </a:r>
            <a:endParaRPr sz="1600" b="0" u="none"/>
          </a:p>
          <a:p>
            <a:r>
              <a:rPr lang="zh-CN" sz="1600" b="0" u="none">
                <a:solidFill>
                  <a:srgbClr val="000000"/>
                </a:solidFill>
                <a:latin typeface="Times New Roman" panose="02020603050405020304" charset="0"/>
                <a:ea typeface="等线" charset="0"/>
                <a:cs typeface="+mn-cs"/>
              </a:rPr>
              <a:t>婴儿的脖子扭曲</a:t>
            </a:r>
            <a:endParaRPr sz="1600" b="0" u="none"/>
          </a:p>
          <a:p>
            <a:r>
              <a:rPr lang="zh-CN" sz="1600" b="0" u="none">
                <a:solidFill>
                  <a:srgbClr val="000000"/>
                </a:solidFill>
                <a:latin typeface="Times New Roman" panose="02020603050405020304" charset="0"/>
                <a:ea typeface="等线" charset="0"/>
                <a:cs typeface="+mn-cs"/>
              </a:rPr>
              <a:t>婴儿的下巴没有接触乳房</a:t>
            </a:r>
            <a:endParaRPr sz="1600" b="0" u="none"/>
          </a:p>
          <a:p>
            <a:r>
              <a:rPr lang="zh-CN" sz="1600" b="0" u="none">
                <a:solidFill>
                  <a:srgbClr val="000000"/>
                </a:solidFill>
                <a:latin typeface="Times New Roman" panose="02020603050405020304" charset="0"/>
                <a:ea typeface="等线" charset="0"/>
                <a:cs typeface="+mn-cs"/>
              </a:rPr>
              <a:t>仅支撑了婴儿的肩膀或头部</a:t>
            </a:r>
            <a:r>
              <a:rPr lang="en-US" sz="1600" b="0" u="none">
                <a:solidFill>
                  <a:srgbClr val="000000"/>
                </a:solidFill>
                <a:latin typeface="Times New Roman" panose="02020603050405020304" charset="0"/>
                <a:ea typeface="等线" charset="0"/>
                <a:cs typeface="+mn-cs"/>
              </a:rPr>
              <a:t> </a:t>
            </a:r>
          </a:p>
          <a:p>
            <a:r>
              <a:rPr lang="zh-CN" sz="1600" b="0" u="none">
                <a:solidFill>
                  <a:srgbClr val="000000"/>
                </a:solidFill>
                <a:latin typeface="Times New Roman" panose="02020603050405020304" charset="0"/>
                <a:ea typeface="等线" charset="0"/>
                <a:cs typeface="+mn-cs"/>
              </a:rPr>
              <a:t>妈妈</a:t>
            </a:r>
            <a:r>
              <a:rPr lang="zh-CN" altLang="en-US" sz="1600" b="0" u="none">
                <a:solidFill>
                  <a:srgbClr val="000000"/>
                </a:solidFill>
                <a:latin typeface="Times New Roman" panose="02020603050405020304" charset="0"/>
                <a:ea typeface="等线" charset="0"/>
                <a:cs typeface="+mn-cs"/>
              </a:rPr>
              <a:t>虽然</a:t>
            </a:r>
            <a:r>
              <a:rPr lang="zh-CN" sz="1600" b="0" u="none">
                <a:solidFill>
                  <a:srgbClr val="000000"/>
                </a:solidFill>
                <a:latin typeface="Times New Roman" panose="02020603050405020304" charset="0"/>
                <a:ea typeface="等线" charset="0"/>
                <a:cs typeface="+mn-cs"/>
              </a:rPr>
              <a:t>是放松和舒适的</a:t>
            </a:r>
          </a:p>
          <a:p>
            <a:r>
              <a:rPr lang="zh-CN" altLang="en-US" sz="1600">
                <a:solidFill>
                  <a:srgbClr val="000000"/>
                </a:solidFill>
                <a:latin typeface="Times New Roman" panose="02020603050405020304" charset="0"/>
                <a:ea typeface="等线" charset="0"/>
                <a:cs typeface="+mn-cs"/>
              </a:rPr>
              <a:t>，</a:t>
            </a:r>
            <a:r>
              <a:rPr lang="zh-CN" sz="1600" b="0" u="none">
                <a:solidFill>
                  <a:srgbClr val="000000"/>
                </a:solidFill>
                <a:latin typeface="Times New Roman" panose="02020603050405020304" charset="0"/>
                <a:ea typeface="等线" charset="0"/>
                <a:cs typeface="+mn-cs"/>
              </a:rPr>
              <a:t>但是剪刀手的姿势夹住乳房是不正确的，母亲的手指应该以“</a:t>
            </a:r>
            <a:r>
              <a:rPr lang="en-US" sz="1600" b="0" u="none">
                <a:solidFill>
                  <a:srgbClr val="000000"/>
                </a:solidFill>
                <a:latin typeface="Times New Roman" panose="02020603050405020304" charset="0"/>
                <a:ea typeface="等线" charset="0"/>
                <a:cs typeface="+mn-cs"/>
              </a:rPr>
              <a:t>C</a:t>
            </a:r>
            <a:r>
              <a:rPr lang="zh-CN" sz="1600" b="0" u="none">
                <a:solidFill>
                  <a:srgbClr val="000000"/>
                </a:solidFill>
                <a:latin typeface="Times New Roman" panose="02020603050405020304" charset="0"/>
                <a:ea typeface="等线" charset="0"/>
                <a:cs typeface="+mn-cs"/>
              </a:rPr>
              <a:t>型”握住乳房，大拇指放在乳晕上方，其他的手指一起放在乳晕下方托住婴儿</a:t>
            </a:r>
            <a:r>
              <a:rPr lang="zh-CN" altLang="en-US" sz="1600" b="0" u="none">
                <a:solidFill>
                  <a:srgbClr val="000000"/>
                </a:solidFill>
                <a:latin typeface="Times New Roman" panose="02020603050405020304" charset="0"/>
                <a:ea typeface="等线" charset="0"/>
                <a:cs typeface="+mn-cs"/>
              </a:rPr>
              <a:t>。</a:t>
            </a:r>
            <a:endParaRPr lang="zh-CN" sz="1600" b="0" u="none">
              <a:solidFill>
                <a:srgbClr val="000000"/>
              </a:solidFill>
              <a:latin typeface="Times New Roman" panose="02020603050405020304" charset="0"/>
              <a:ea typeface="等线" charset="0"/>
              <a:cs typeface="+mn-cs"/>
            </a:endParaRPr>
          </a:p>
          <a:p>
            <a:endParaRPr lang="zh-CN" sz="1600" b="0" u="none">
              <a:solidFill>
                <a:srgbClr val="000000"/>
              </a:solidFill>
              <a:latin typeface="Times New Roman" panose="02020603050405020304" charset="0"/>
              <a:ea typeface="等线" charset="0"/>
              <a:cs typeface="+mn-cs"/>
            </a:endParaRPr>
          </a:p>
          <a:p>
            <a:r>
              <a:rPr lang="zh-CN" sz="1600" b="0" u="none">
                <a:solidFill>
                  <a:srgbClr val="000000"/>
                </a:solidFill>
                <a:latin typeface="Times New Roman" panose="02020603050405020304" charset="0"/>
                <a:ea typeface="等线" charset="0"/>
                <a:cs typeface="+mn-cs"/>
              </a:rPr>
              <a:t>含接</a:t>
            </a:r>
            <a:r>
              <a:rPr lang="zh-CN" altLang="en-US" sz="1600" b="0" u="none">
                <a:solidFill>
                  <a:srgbClr val="000000"/>
                </a:solidFill>
                <a:latin typeface="Times New Roman" panose="02020603050405020304" charset="0"/>
                <a:ea typeface="等线" charset="0"/>
                <a:cs typeface="+mn-cs"/>
              </a:rPr>
              <a:t>不良</a:t>
            </a:r>
            <a:r>
              <a:rPr lang="zh-CN" sz="1600" b="0" u="none">
                <a:solidFill>
                  <a:srgbClr val="000000"/>
                </a:solidFill>
                <a:latin typeface="Times New Roman" panose="02020603050405020304" charset="0"/>
                <a:ea typeface="等线" charset="0"/>
                <a:cs typeface="+mn-cs"/>
              </a:rPr>
              <a:t>的</a:t>
            </a:r>
            <a:r>
              <a:rPr lang="zh-CN" altLang="en-US" sz="1600" b="0" u="none">
                <a:solidFill>
                  <a:srgbClr val="000000"/>
                </a:solidFill>
                <a:latin typeface="Times New Roman" panose="02020603050405020304" charset="0"/>
                <a:ea typeface="等线" charset="0"/>
                <a:cs typeface="+mn-cs"/>
              </a:rPr>
              <a:t>指征</a:t>
            </a:r>
            <a:r>
              <a:rPr lang="zh-CN" sz="1600" b="0" u="none">
                <a:solidFill>
                  <a:srgbClr val="000000"/>
                </a:solidFill>
                <a:latin typeface="Times New Roman" panose="02020603050405020304" charset="0"/>
                <a:ea typeface="等线" charset="0"/>
                <a:cs typeface="+mn-cs"/>
              </a:rPr>
              <a:t>：</a:t>
            </a:r>
          </a:p>
          <a:p>
            <a:r>
              <a:rPr lang="zh-CN" sz="1600" b="0" u="none">
                <a:solidFill>
                  <a:srgbClr val="000000"/>
                </a:solidFill>
                <a:latin typeface="Times New Roman" panose="02020603050405020304" charset="0"/>
                <a:ea typeface="等线" charset="0"/>
                <a:cs typeface="+mn-cs"/>
              </a:rPr>
              <a:t>嘴没有张</a:t>
            </a:r>
            <a:r>
              <a:rPr lang="zh-CN" altLang="en-US" sz="1600" b="0" u="none">
                <a:solidFill>
                  <a:srgbClr val="000000"/>
                </a:solidFill>
                <a:latin typeface="Times New Roman" panose="02020603050405020304" charset="0"/>
                <a:ea typeface="等线" charset="0"/>
                <a:cs typeface="+mn-cs"/>
              </a:rPr>
              <a:t>大</a:t>
            </a:r>
            <a:endParaRPr sz="1600" b="0" u="none"/>
          </a:p>
          <a:p>
            <a:r>
              <a:rPr lang="zh-CN" sz="1600" b="0" u="none">
                <a:solidFill>
                  <a:srgbClr val="000000"/>
                </a:solidFill>
                <a:latin typeface="Times New Roman" panose="02020603050405020304" charset="0"/>
                <a:ea typeface="等线" charset="0"/>
                <a:cs typeface="+mn-cs"/>
              </a:rPr>
              <a:t>下嘴唇内翻</a:t>
            </a:r>
            <a:endParaRPr sz="1600" b="0" u="none"/>
          </a:p>
          <a:p>
            <a:r>
              <a:rPr lang="zh-CN" sz="1600" b="0" u="none">
                <a:solidFill>
                  <a:srgbClr val="000000"/>
                </a:solidFill>
                <a:latin typeface="Times New Roman" panose="02020603050405020304" charset="0"/>
                <a:ea typeface="等线" charset="0"/>
                <a:cs typeface="+mn-cs"/>
              </a:rPr>
              <a:t>没有看到婴儿的舌头</a:t>
            </a:r>
            <a:endParaRPr sz="1600" b="0" u="none"/>
          </a:p>
          <a:p>
            <a:r>
              <a:rPr lang="zh-CN" sz="1600" b="0" u="none">
                <a:solidFill>
                  <a:srgbClr val="000000"/>
                </a:solidFill>
                <a:latin typeface="Times New Roman" panose="02020603050405020304" charset="0"/>
                <a:ea typeface="等线" charset="0"/>
                <a:cs typeface="+mn-cs"/>
              </a:rPr>
              <a:t>脸颊紧张或拉紧</a:t>
            </a:r>
            <a:endParaRPr sz="1600" b="0" u="none"/>
          </a:p>
          <a:p>
            <a:r>
              <a:rPr lang="zh-CN" sz="1600" b="0" u="none">
                <a:solidFill>
                  <a:srgbClr val="000000"/>
                </a:solidFill>
                <a:latin typeface="Times New Roman" panose="02020603050405020304" charset="0"/>
                <a:ea typeface="等线" charset="0"/>
                <a:cs typeface="+mn-cs"/>
              </a:rPr>
              <a:t>婴儿的嘴下方看到更多乳晕</a:t>
            </a:r>
            <a:r>
              <a:rPr lang="en-US" sz="1600" b="0" u="none">
                <a:solidFill>
                  <a:srgbClr val="000000"/>
                </a:solidFill>
                <a:latin typeface="Times New Roman" panose="02020603050405020304" charset="0"/>
                <a:ea typeface="等线" charset="0"/>
                <a:cs typeface="+mn-cs"/>
              </a:rPr>
              <a:t> </a:t>
            </a:r>
          </a:p>
          <a:p>
            <a:endParaRPr lang="zh-CN" altLang="en-US" sz="1600" b="0" u="none"/>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19A3665-EC00-4665-BE35-61D9176EAF02}" type="slidenum">
              <a:rPr lang="zh-CN" altLang="en-US" smtClean="0"/>
              <a:t>36</a:t>
            </a:fld>
            <a:endParaRPr lang="zh-CN" altLang="en-US"/>
          </a:p>
        </p:txBody>
      </p:sp>
      <p:sp>
        <p:nvSpPr>
          <p:cNvPr id="6" name="文本框 5"/>
          <p:cNvSpPr txBox="1"/>
          <p:nvPr/>
        </p:nvSpPr>
        <p:spPr>
          <a:xfrm>
            <a:off x="299720" y="925322"/>
            <a:ext cx="4572000" cy="386503"/>
          </a:xfrm>
          <a:prstGeom prst="rect">
            <a:avLst/>
          </a:prstGeom>
          <a:noFill/>
        </p:spPr>
        <p:txBody>
          <a:bodyPr wrap="square">
            <a:noAutofit/>
          </a:bodyPr>
          <a:lstStyle/>
          <a:p>
            <a:pPr algn="ct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图片练习（备选</a:t>
            </a:r>
            <a:r>
              <a:rPr lang="en-US" altLang="zh-CN"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2</a:t>
            </a: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）：你看到了什么？</a:t>
            </a:r>
            <a:endParaRPr lang="zh-CN" altLang="en-US" spc="300" dirty="0">
              <a:solidFill>
                <a:srgbClr val="28AAE1"/>
              </a:solidFill>
              <a:latin typeface="微软雅黑" panose="020B0503020204020204" pitchFamily="34" charset="-122"/>
              <a:ea typeface="微软雅黑" panose="020B0503020204020204" pitchFamily="34" charset="-122"/>
            </a:endParaRPr>
          </a:p>
        </p:txBody>
      </p:sp>
      <p:sp>
        <p:nvSpPr>
          <p:cNvPr id="9" name="矩形 8"/>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descr="upload_post_object_v2_770691551"/>
          <p:cNvPicPr>
            <a:picLocks noChangeAspect="1"/>
          </p:cNvPicPr>
          <p:nvPr/>
        </p:nvPicPr>
        <p:blipFill>
          <a:blip r:embed="rId2"/>
          <a:stretch>
            <a:fillRect/>
          </a:stretch>
        </p:blipFill>
        <p:spPr>
          <a:xfrm>
            <a:off x="2358865" y="1479862"/>
            <a:ext cx="7163595" cy="5241655"/>
          </a:xfrm>
          <a:prstGeom prst="rect">
            <a:avLst/>
          </a:prstGeom>
        </p:spPr>
      </p:pic>
      <p:sp>
        <p:nvSpPr>
          <p:cNvPr id="12" name="文本框 11"/>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19A3665-EC00-4665-BE35-61D9176EAF02}" type="slidenum">
              <a:rPr lang="zh-CN" altLang="en-US" smtClean="0"/>
              <a:t>37</a:t>
            </a:fld>
            <a:endParaRPr lang="zh-CN" altLang="en-US"/>
          </a:p>
        </p:txBody>
      </p:sp>
      <p:sp>
        <p:nvSpPr>
          <p:cNvPr id="6" name="文本框 5"/>
          <p:cNvSpPr txBox="1"/>
          <p:nvPr/>
        </p:nvSpPr>
        <p:spPr>
          <a:xfrm>
            <a:off x="299720" y="925322"/>
            <a:ext cx="4572000" cy="386503"/>
          </a:xfrm>
          <a:prstGeom prst="rect">
            <a:avLst/>
          </a:prstGeom>
          <a:noFill/>
        </p:spPr>
        <p:txBody>
          <a:bodyPr wrap="square">
            <a:noAutofit/>
          </a:bodyPr>
          <a:lstStyle/>
          <a:p>
            <a:pPr algn="ct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图片练习（备选</a:t>
            </a:r>
            <a:r>
              <a:rPr lang="en-US" altLang="zh-CN"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2</a:t>
            </a: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）：你看到了什么？</a:t>
            </a:r>
            <a:endParaRPr lang="zh-CN" altLang="en-US" spc="300" dirty="0">
              <a:solidFill>
                <a:srgbClr val="28AAE1"/>
              </a:solidFill>
              <a:latin typeface="微软雅黑" panose="020B0503020204020204" pitchFamily="34" charset="-122"/>
              <a:ea typeface="微软雅黑" panose="020B0503020204020204" pitchFamily="34" charset="-122"/>
            </a:endParaRPr>
          </a:p>
        </p:txBody>
      </p:sp>
      <p:sp>
        <p:nvSpPr>
          <p:cNvPr id="9" name="矩形 8"/>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descr="upload_post_object_v2_770691551"/>
          <p:cNvPicPr>
            <a:picLocks noChangeAspect="1"/>
          </p:cNvPicPr>
          <p:nvPr/>
        </p:nvPicPr>
        <p:blipFill>
          <a:blip r:embed="rId2"/>
          <a:stretch>
            <a:fillRect/>
          </a:stretch>
        </p:blipFill>
        <p:spPr>
          <a:xfrm>
            <a:off x="3910758" y="1603623"/>
            <a:ext cx="6677608" cy="4886055"/>
          </a:xfrm>
          <a:prstGeom prst="rect">
            <a:avLst/>
          </a:prstGeom>
        </p:spPr>
      </p:pic>
      <p:sp>
        <p:nvSpPr>
          <p:cNvPr id="7" name="文本框 6"/>
          <p:cNvSpPr txBox="1"/>
          <p:nvPr/>
        </p:nvSpPr>
        <p:spPr>
          <a:xfrm>
            <a:off x="299720" y="1513501"/>
            <a:ext cx="1629229" cy="423545"/>
          </a:xfrm>
          <a:prstGeom prst="rect">
            <a:avLst/>
          </a:prstGeom>
          <a:noFill/>
        </p:spPr>
        <p:txBody>
          <a:bodyPr wrap="square">
            <a:spAutoFit/>
          </a:bodyPr>
          <a:lstStyle/>
          <a:p>
            <a:pPr>
              <a:lnSpc>
                <a:spcPct val="120000"/>
              </a:lnSpc>
            </a:pPr>
            <a:r>
              <a:rPr lang="zh-CN" altLang="en-US" spc="300" dirty="0">
                <a:latin typeface="微软雅黑" panose="020B0503020204020204" pitchFamily="34" charset="-122"/>
                <a:ea typeface="微软雅黑" panose="020B0503020204020204" pitchFamily="34" charset="-122"/>
              </a:rPr>
              <a:t>参考答案</a:t>
            </a:r>
          </a:p>
        </p:txBody>
      </p:sp>
      <p:sp>
        <p:nvSpPr>
          <p:cNvPr id="8" name="文本框 7"/>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p>
        </p:txBody>
      </p:sp>
      <p:sp>
        <p:nvSpPr>
          <p:cNvPr id="13" name="文本框 12"/>
          <p:cNvSpPr txBox="1"/>
          <p:nvPr/>
        </p:nvSpPr>
        <p:spPr>
          <a:xfrm>
            <a:off x="246956" y="2636358"/>
            <a:ext cx="3007366" cy="2217329"/>
          </a:xfrm>
          <a:prstGeom prst="rect">
            <a:avLst/>
          </a:prstGeom>
          <a:noFill/>
        </p:spPr>
        <p:txBody>
          <a:bodyPr wrap="square" rtlCol="0" anchor="t">
            <a:noAutofit/>
          </a:bodyPr>
          <a:lstStyle/>
          <a:p>
            <a:r>
              <a:rPr lang="zh-CN" b="0" u="none" dirty="0">
                <a:solidFill>
                  <a:srgbClr val="000000"/>
                </a:solidFill>
                <a:latin typeface="微软雅黑" panose="020B0503020204020204" pitchFamily="34" charset="-122"/>
                <a:ea typeface="微软雅黑" panose="020B0503020204020204" pitchFamily="34" charset="-122"/>
              </a:rPr>
              <a:t>含接不良且</a:t>
            </a:r>
            <a:r>
              <a:rPr lang="zh-CN" altLang="en-US" b="0" u="none" dirty="0">
                <a:solidFill>
                  <a:srgbClr val="000000"/>
                </a:solidFill>
                <a:latin typeface="微软雅黑" panose="020B0503020204020204" pitchFamily="34" charset="-122"/>
                <a:ea typeface="微软雅黑" panose="020B0503020204020204" pitchFamily="34" charset="-122"/>
              </a:rPr>
              <a:t>哺乳</a:t>
            </a:r>
            <a:r>
              <a:rPr lang="zh-CN" b="0" u="none" dirty="0">
                <a:solidFill>
                  <a:srgbClr val="000000"/>
                </a:solidFill>
                <a:latin typeface="微软雅黑" panose="020B0503020204020204" pitchFamily="34" charset="-122"/>
                <a:ea typeface="微软雅黑" panose="020B0503020204020204" pitchFamily="34" charset="-122"/>
              </a:rPr>
              <a:t>姿势不佳：</a:t>
            </a:r>
          </a:p>
          <a:p>
            <a:r>
              <a:rPr lang="zh-CN" b="0" u="none" dirty="0">
                <a:solidFill>
                  <a:srgbClr val="000000"/>
                </a:solidFill>
                <a:latin typeface="微软雅黑" panose="020B0503020204020204" pitchFamily="34" charset="-122"/>
                <a:ea typeface="微软雅黑" panose="020B0503020204020204" pitchFamily="34" charset="-122"/>
              </a:rPr>
              <a:t>婴儿的身体远离其他人</a:t>
            </a:r>
            <a:endParaRPr b="0" u="none" dirty="0">
              <a:latin typeface="微软雅黑" panose="020B0503020204020204" pitchFamily="34" charset="-122"/>
              <a:ea typeface="微软雅黑" panose="020B0503020204020204" pitchFamily="34" charset="-122"/>
            </a:endParaRPr>
          </a:p>
          <a:p>
            <a:r>
              <a:rPr lang="zh-CN" b="0" u="none" dirty="0">
                <a:solidFill>
                  <a:srgbClr val="000000"/>
                </a:solidFill>
                <a:latin typeface="微软雅黑" panose="020B0503020204020204" pitchFamily="34" charset="-122"/>
                <a:ea typeface="微软雅黑" panose="020B0503020204020204" pitchFamily="34" charset="-122"/>
              </a:rPr>
              <a:t>婴儿的脖子扭曲</a:t>
            </a:r>
            <a:endParaRPr b="0" u="none" dirty="0">
              <a:latin typeface="微软雅黑" panose="020B0503020204020204" pitchFamily="34" charset="-122"/>
              <a:ea typeface="微软雅黑" panose="020B0503020204020204" pitchFamily="34" charset="-122"/>
            </a:endParaRPr>
          </a:p>
          <a:p>
            <a:r>
              <a:rPr lang="zh-CN" b="0" u="none" dirty="0">
                <a:solidFill>
                  <a:srgbClr val="000000"/>
                </a:solidFill>
                <a:latin typeface="微软雅黑" panose="020B0503020204020204" pitchFamily="34" charset="-122"/>
                <a:ea typeface="微软雅黑" panose="020B0503020204020204" pitchFamily="34" charset="-122"/>
              </a:rPr>
              <a:t>婴儿的下巴没有接触乳房</a:t>
            </a:r>
            <a:endParaRPr b="0" u="none" dirty="0">
              <a:latin typeface="微软雅黑" panose="020B0503020204020204" pitchFamily="34" charset="-122"/>
              <a:ea typeface="微软雅黑" panose="020B0503020204020204" pitchFamily="34" charset="-122"/>
            </a:endParaRPr>
          </a:p>
          <a:p>
            <a:r>
              <a:rPr lang="zh-CN" b="0" u="none" dirty="0">
                <a:solidFill>
                  <a:srgbClr val="000000"/>
                </a:solidFill>
                <a:latin typeface="微软雅黑" panose="020B0503020204020204" pitchFamily="34" charset="-122"/>
                <a:ea typeface="微软雅黑" panose="020B0503020204020204" pitchFamily="34" charset="-122"/>
              </a:rPr>
              <a:t>仅支撑肩膀或头部</a:t>
            </a:r>
            <a:endParaRPr b="0" u="none" dirty="0">
              <a:latin typeface="微软雅黑" panose="020B0503020204020204" pitchFamily="34" charset="-122"/>
              <a:ea typeface="微软雅黑" panose="020B0503020204020204" pitchFamily="34" charset="-122"/>
            </a:endParaRPr>
          </a:p>
          <a:p>
            <a:r>
              <a:rPr lang="zh-CN" b="0" u="none" dirty="0">
                <a:solidFill>
                  <a:srgbClr val="000000"/>
                </a:solidFill>
                <a:latin typeface="微软雅黑" panose="020B0503020204020204" pitchFamily="34" charset="-122"/>
                <a:ea typeface="微软雅黑" panose="020B0503020204020204" pitchFamily="34" charset="-122"/>
              </a:rPr>
              <a:t>嘴没有张开，指向前方</a:t>
            </a:r>
            <a:endParaRPr b="0" u="none" dirty="0">
              <a:latin typeface="微软雅黑" panose="020B0503020204020204" pitchFamily="34" charset="-122"/>
              <a:ea typeface="微软雅黑" panose="020B0503020204020204" pitchFamily="34" charset="-122"/>
            </a:endParaRPr>
          </a:p>
          <a:p>
            <a:r>
              <a:rPr lang="zh-CN" b="0" u="none" dirty="0">
                <a:solidFill>
                  <a:srgbClr val="000000"/>
                </a:solidFill>
                <a:latin typeface="微软雅黑" panose="020B0503020204020204" pitchFamily="34" charset="-122"/>
                <a:ea typeface="微软雅黑" panose="020B0503020204020204" pitchFamily="34" charset="-122"/>
              </a:rPr>
              <a:t>婴儿的嘴下方可见更多乳晕</a:t>
            </a:r>
            <a:endParaRPr lang="zh-CN" altLang="en-US" b="0" u="none" dirty="0">
              <a:latin typeface="微软雅黑" panose="020B0503020204020204" pitchFamily="34" charset="-122"/>
              <a:ea typeface="微软雅黑" panose="020B0503020204020204" pitchFamily="34"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C19A3665-EC00-4665-BE35-61D9176EAF02}" type="slidenum">
              <a:rPr lang="zh-CN" altLang="en-US" smtClean="0"/>
              <a:t>38</a:t>
            </a:fld>
            <a:endParaRPr lang="zh-CN" altLang="en-US"/>
          </a:p>
        </p:txBody>
      </p:sp>
      <p:pic>
        <p:nvPicPr>
          <p:cNvPr id="3" name="图片 2" descr="upload_post_object_v2_176684241"/>
          <p:cNvPicPr>
            <a:picLocks noChangeAspect="1"/>
          </p:cNvPicPr>
          <p:nvPr/>
        </p:nvPicPr>
        <p:blipFill>
          <a:blip r:embed="rId2"/>
          <a:stretch>
            <a:fillRect/>
          </a:stretch>
        </p:blipFill>
        <p:spPr>
          <a:xfrm>
            <a:off x="5237789" y="1748177"/>
            <a:ext cx="5363821" cy="3542272"/>
          </a:xfrm>
          <a:prstGeom prst="rect">
            <a:avLst/>
          </a:prstGeom>
        </p:spPr>
      </p:pic>
      <p:sp>
        <p:nvSpPr>
          <p:cNvPr id="6" name="文本框 5"/>
          <p:cNvSpPr txBox="1"/>
          <p:nvPr/>
        </p:nvSpPr>
        <p:spPr>
          <a:xfrm>
            <a:off x="-309880" y="961258"/>
            <a:ext cx="6980344" cy="386503"/>
          </a:xfrm>
          <a:prstGeom prst="rect">
            <a:avLst/>
          </a:prstGeom>
          <a:noFill/>
        </p:spPr>
        <p:txBody>
          <a:bodyPr wrap="square">
            <a:noAutofit/>
          </a:bodyPr>
          <a:lstStyle/>
          <a:p>
            <a:pPr algn="ct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图片练习（备选</a:t>
            </a:r>
            <a:r>
              <a:rPr lang="en-US" altLang="zh-CN"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2</a:t>
            </a:r>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）：通过卫生工作者咨询调整后</a:t>
            </a:r>
            <a:endParaRPr lang="zh-CN" altLang="en-US" spc="300" dirty="0">
              <a:solidFill>
                <a:srgbClr val="28AAE1"/>
              </a:solidFill>
              <a:latin typeface="微软雅黑" panose="020B0503020204020204" pitchFamily="34" charset="-122"/>
              <a:ea typeface="微软雅黑" panose="020B0503020204020204" pitchFamily="34" charset="-122"/>
            </a:endParaRPr>
          </a:p>
        </p:txBody>
      </p:sp>
      <p:sp>
        <p:nvSpPr>
          <p:cNvPr id="9" name="矩形 8"/>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p>
        </p:txBody>
      </p:sp>
      <p:sp>
        <p:nvSpPr>
          <p:cNvPr id="4" name="文本框 3"/>
          <p:cNvSpPr txBox="1"/>
          <p:nvPr/>
        </p:nvSpPr>
        <p:spPr>
          <a:xfrm>
            <a:off x="471420" y="1468050"/>
            <a:ext cx="4766369" cy="2636294"/>
          </a:xfrm>
          <a:prstGeom prst="rect">
            <a:avLst/>
          </a:prstGeom>
          <a:noFill/>
        </p:spPr>
        <p:txBody>
          <a:bodyPr wrap="square" rtlCol="0" anchor="t">
            <a:noAutofit/>
          </a:bodyPr>
          <a:lstStyle/>
          <a:p>
            <a:r>
              <a:rPr lang="en-US" b="0" u="none" dirty="0">
                <a:solidFill>
                  <a:srgbClr val="000000"/>
                </a:solidFill>
                <a:latin typeface="微软雅黑" panose="020B0503020204020204" pitchFamily="34" charset="-122"/>
                <a:ea typeface="微软雅黑" panose="020B0503020204020204" pitchFamily="34" charset="-122"/>
              </a:rPr>
              <a:t> </a:t>
            </a:r>
          </a:p>
          <a:p>
            <a:r>
              <a:rPr lang="zh-CN" b="0" u="none" dirty="0">
                <a:solidFill>
                  <a:srgbClr val="000000"/>
                </a:solidFill>
                <a:latin typeface="微软雅黑" panose="020B0503020204020204" pitchFamily="34" charset="-122"/>
                <a:ea typeface="微软雅黑" panose="020B0503020204020204" pitchFamily="34" charset="-122"/>
              </a:rPr>
              <a:t>母乳喂养进展顺利的迹象：</a:t>
            </a:r>
          </a:p>
          <a:p>
            <a:r>
              <a:rPr lang="zh-CN" b="0" u="none" dirty="0">
                <a:solidFill>
                  <a:srgbClr val="000000"/>
                </a:solidFill>
                <a:latin typeface="微软雅黑" panose="020B0503020204020204" pitchFamily="34" charset="-122"/>
                <a:ea typeface="微软雅黑" panose="020B0503020204020204" pitchFamily="34" charset="-122"/>
              </a:rPr>
              <a:t>妈妈放松舒适</a:t>
            </a:r>
            <a:endParaRPr b="0" u="none" dirty="0">
              <a:latin typeface="微软雅黑" panose="020B0503020204020204" pitchFamily="34" charset="-122"/>
              <a:ea typeface="微软雅黑" panose="020B0503020204020204" pitchFamily="34" charset="-122"/>
            </a:endParaRPr>
          </a:p>
          <a:p>
            <a:r>
              <a:rPr lang="zh-CN" b="0" u="none" dirty="0">
                <a:solidFill>
                  <a:srgbClr val="000000"/>
                </a:solidFill>
                <a:latin typeface="微软雅黑" panose="020B0503020204020204" pitchFamily="34" charset="-122"/>
                <a:ea typeface="微软雅黑" panose="020B0503020204020204" pitchFamily="34" charset="-122"/>
              </a:rPr>
              <a:t>婴儿的头和身体在一条直线上</a:t>
            </a:r>
            <a:endParaRPr b="0" u="none" dirty="0">
              <a:latin typeface="微软雅黑" panose="020B0503020204020204" pitchFamily="34" charset="-122"/>
              <a:ea typeface="微软雅黑" panose="020B0503020204020204" pitchFamily="34" charset="-122"/>
            </a:endParaRPr>
          </a:p>
          <a:p>
            <a:r>
              <a:rPr lang="zh-CN" b="0" u="none" dirty="0">
                <a:solidFill>
                  <a:srgbClr val="000000"/>
                </a:solidFill>
                <a:latin typeface="微软雅黑" panose="020B0503020204020204" pitchFamily="34" charset="-122"/>
                <a:ea typeface="微软雅黑" panose="020B0503020204020204" pitchFamily="34" charset="-122"/>
              </a:rPr>
              <a:t>婴儿的身体靠近和面对乳房</a:t>
            </a:r>
            <a:endParaRPr b="0" u="none" dirty="0">
              <a:latin typeface="微软雅黑" panose="020B0503020204020204" pitchFamily="34" charset="-122"/>
              <a:ea typeface="微软雅黑" panose="020B0503020204020204" pitchFamily="34" charset="-122"/>
            </a:endParaRPr>
          </a:p>
          <a:p>
            <a:r>
              <a:rPr lang="zh-CN" b="0" u="none" dirty="0">
                <a:solidFill>
                  <a:srgbClr val="000000"/>
                </a:solidFill>
                <a:latin typeface="微软雅黑" panose="020B0503020204020204" pitchFamily="34" charset="-122"/>
                <a:ea typeface="微软雅黑" panose="020B0503020204020204" pitchFamily="34" charset="-122"/>
              </a:rPr>
              <a:t>婴儿下巴紧贴乳房</a:t>
            </a:r>
            <a:endParaRPr b="0" u="none" dirty="0">
              <a:latin typeface="微软雅黑" panose="020B0503020204020204" pitchFamily="34" charset="-122"/>
              <a:ea typeface="微软雅黑" panose="020B0503020204020204" pitchFamily="34" charset="-122"/>
            </a:endParaRPr>
          </a:p>
          <a:p>
            <a:r>
              <a:rPr lang="zh-CN" b="0" u="none" dirty="0">
                <a:solidFill>
                  <a:srgbClr val="000000"/>
                </a:solidFill>
                <a:latin typeface="微软雅黑" panose="020B0503020204020204" pitchFamily="34" charset="-122"/>
                <a:ea typeface="微软雅黑" panose="020B0503020204020204" pitchFamily="34" charset="-122"/>
              </a:rPr>
              <a:t>婴儿的屁股得到支撑</a:t>
            </a:r>
            <a:endParaRPr b="0" u="none" dirty="0">
              <a:latin typeface="微软雅黑" panose="020B0503020204020204" pitchFamily="34" charset="-122"/>
              <a:ea typeface="微软雅黑" panose="020B0503020204020204" pitchFamily="34" charset="-122"/>
            </a:endParaRPr>
          </a:p>
          <a:p>
            <a:r>
              <a:rPr lang="zh-CN" b="0" u="none" dirty="0">
                <a:solidFill>
                  <a:srgbClr val="000000"/>
                </a:solidFill>
                <a:latin typeface="微软雅黑" panose="020B0503020204020204" pitchFamily="34" charset="-122"/>
                <a:ea typeface="微软雅黑" panose="020B0503020204020204" pitchFamily="34" charset="-122"/>
              </a:rPr>
              <a:t>脸颊圆</a:t>
            </a:r>
            <a:endParaRPr b="0" u="none" dirty="0">
              <a:latin typeface="微软雅黑" panose="020B0503020204020204" pitchFamily="34" charset="-122"/>
              <a:ea typeface="微软雅黑" panose="020B0503020204020204" pitchFamily="34" charset="-122"/>
            </a:endParaRPr>
          </a:p>
          <a:p>
            <a:r>
              <a:rPr lang="zh-CN" b="0" u="none" dirty="0">
                <a:solidFill>
                  <a:srgbClr val="000000"/>
                </a:solidFill>
                <a:latin typeface="微软雅黑" panose="020B0503020204020204" pitchFamily="34" charset="-122"/>
                <a:ea typeface="微软雅黑" panose="020B0503020204020204" pitchFamily="34" charset="-122"/>
              </a:rPr>
              <a:t>这是与</a:t>
            </a:r>
            <a:r>
              <a:rPr lang="zh-CN" altLang="en-US" b="0" u="none" dirty="0">
                <a:solidFill>
                  <a:srgbClr val="000000"/>
                </a:solidFill>
                <a:latin typeface="微软雅黑" panose="020B0503020204020204" pitchFamily="34" charset="-122"/>
                <a:ea typeface="微软雅黑" panose="020B0503020204020204" pitchFamily="34" charset="-122"/>
              </a:rPr>
              <a:t>上一张</a:t>
            </a:r>
            <a:r>
              <a:rPr lang="zh-CN" b="0" u="none" dirty="0">
                <a:solidFill>
                  <a:srgbClr val="000000"/>
                </a:solidFill>
                <a:latin typeface="微软雅黑" panose="020B0503020204020204" pitchFamily="34" charset="-122"/>
                <a:ea typeface="微软雅黑" panose="020B0503020204020204" pitchFamily="34" charset="-122"/>
              </a:rPr>
              <a:t>幻灯片</a:t>
            </a:r>
            <a:r>
              <a:rPr lang="zh-CN" altLang="en-US" b="0" u="none" dirty="0">
                <a:solidFill>
                  <a:srgbClr val="000000"/>
                </a:solidFill>
                <a:latin typeface="微软雅黑" panose="020B0503020204020204" pitchFamily="34" charset="-122"/>
                <a:ea typeface="微软雅黑" panose="020B0503020204020204" pitchFamily="34" charset="-122"/>
              </a:rPr>
              <a:t>图片</a:t>
            </a:r>
            <a:r>
              <a:rPr lang="en-US" b="0" u="none" dirty="0">
                <a:solidFill>
                  <a:srgbClr val="000000"/>
                </a:solidFill>
                <a:latin typeface="微软雅黑" panose="020B0503020204020204" pitchFamily="34" charset="-122"/>
                <a:ea typeface="微软雅黑" panose="020B0503020204020204" pitchFamily="34" charset="-122"/>
              </a:rPr>
              <a:t>5/13</a:t>
            </a:r>
            <a:r>
              <a:rPr lang="zh-CN" b="0" u="none" dirty="0">
                <a:solidFill>
                  <a:srgbClr val="000000"/>
                </a:solidFill>
                <a:latin typeface="微软雅黑" panose="020B0503020204020204" pitchFamily="34" charset="-122"/>
                <a:ea typeface="微软雅黑" panose="020B0503020204020204" pitchFamily="34" charset="-122"/>
              </a:rPr>
              <a:t>相同的婴儿，通过卫生工作者帮助母亲和婴儿进行了姿势和含接的调整。调整过后，婴儿的姿势更好，由于宝宝离乳房太近以至于很难看到他的嘴，含接应该是良好的。</a:t>
            </a:r>
            <a:endParaRPr lang="zh-CN" altLang="en-US" b="0" u="none"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5749893" y="5426208"/>
            <a:ext cx="7315200" cy="245110"/>
          </a:xfrm>
          <a:prstGeom prst="rect">
            <a:avLst/>
          </a:prstGeom>
          <a:noFill/>
        </p:spPr>
        <p:txBody>
          <a:bodyPr wrap="square" rtlCol="0" anchor="t">
            <a:spAutoFit/>
          </a:bodyPr>
          <a:lstStyle/>
          <a:p>
            <a:r>
              <a:rPr lang="zh-CN" altLang="en-US" sz="1000" b="0" u="none">
                <a:solidFill>
                  <a:srgbClr val="7F7F7F"/>
                </a:solidFill>
                <a:latin typeface="Arial" panose="020B0604020202020204" pitchFamily="34" charset="0"/>
                <a:ea typeface="+mn-ea"/>
                <a:cs typeface="Arial" panose="020B0604020202020204" pitchFamily="34" charset="0"/>
              </a:rPr>
              <a:t>资料来源：</a:t>
            </a:r>
            <a:r>
              <a:rPr lang="en-US" sz="1000" b="0" u="none">
                <a:solidFill>
                  <a:srgbClr val="7F7F7F"/>
                </a:solidFill>
                <a:latin typeface="Arial" panose="020B0604020202020204" pitchFamily="34" charset="0"/>
                <a:ea typeface="+mn-ea"/>
                <a:cs typeface="Arial" panose="020B0604020202020204" pitchFamily="34" charset="0"/>
              </a:rPr>
              <a:t>WHO. Breastfeeding counselling: a training course (1993)</a:t>
            </a:r>
            <a:endParaRPr lang="en-US" altLang="en-US" sz="1000" b="0" u="none">
              <a:solidFill>
                <a:srgbClr val="7F7F7F"/>
              </a:solidFill>
              <a:latin typeface="Arial" panose="020B0604020202020204" pitchFamily="34" charset="0"/>
              <a:ea typeface="+mn-ea"/>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99803" y="1674978"/>
            <a:ext cx="5634653" cy="4451502"/>
          </a:xfrm>
        </p:spPr>
        <p:txBody>
          <a:bodyPr>
            <a:noAutofit/>
          </a:bodyPr>
          <a:lstStyle/>
          <a:p>
            <a:pPr>
              <a:lnSpc>
                <a:spcPct val="150000"/>
              </a:lnSpc>
              <a:buFont typeface="Wingdings" panose="05000000000000000000" pitchFamily="2" charset="2"/>
              <a:buChar char="Ø"/>
            </a:pPr>
            <a:r>
              <a:rPr lang="zh-CN" altLang="en-US" sz="2200" dirty="0">
                <a:latin typeface="微软雅黑" panose="020B0503020204020204" pitchFamily="34" charset="-122"/>
                <a:ea typeface="微软雅黑" panose="020B0503020204020204" pitchFamily="34" charset="-122"/>
              </a:rPr>
              <a:t>辅食添加</a:t>
            </a:r>
          </a:p>
          <a:p>
            <a:pPr lvl="1">
              <a:lnSpc>
                <a:spcPct val="150000"/>
              </a:lnSpc>
            </a:pPr>
            <a:r>
              <a:rPr lang="zh-CN" altLang="en-US" sz="1800" dirty="0">
                <a:latin typeface="微软雅黑" panose="020B0503020204020204" pitchFamily="34" charset="-122"/>
                <a:ea typeface="微软雅黑" panose="020B0503020204020204" pitchFamily="34" charset="-122"/>
              </a:rPr>
              <a:t>婴儿</a:t>
            </a:r>
            <a:r>
              <a:rPr lang="en-US" altLang="zh-CN" sz="1800" dirty="0">
                <a:latin typeface="微软雅黑" panose="020B0503020204020204" pitchFamily="34" charset="-122"/>
                <a:ea typeface="微软雅黑" panose="020B0503020204020204" pitchFamily="34" charset="-122"/>
              </a:rPr>
              <a:t>6</a:t>
            </a:r>
            <a:r>
              <a:rPr lang="zh-CN" altLang="en-US" sz="1800" dirty="0">
                <a:latin typeface="微软雅黑" panose="020B0503020204020204" pitchFamily="34" charset="-122"/>
                <a:ea typeface="微软雅黑" panose="020B0503020204020204" pitchFamily="34" charset="-122"/>
              </a:rPr>
              <a:t>个月之后，需要给予母乳之外的食物以满足营养需要，即辅食</a:t>
            </a:r>
            <a:endParaRPr lang="en-US" altLang="zh-CN" sz="1800" dirty="0">
              <a:latin typeface="微软雅黑" panose="020B0503020204020204" pitchFamily="34" charset="-122"/>
              <a:ea typeface="微软雅黑" panose="020B0503020204020204" pitchFamily="34" charset="-122"/>
            </a:endParaRPr>
          </a:p>
          <a:p>
            <a:pPr lvl="1">
              <a:lnSpc>
                <a:spcPct val="150000"/>
              </a:lnSpc>
            </a:pPr>
            <a:r>
              <a:rPr lang="zh-CN" altLang="en-US" sz="1800" dirty="0">
                <a:latin typeface="微软雅黑" panose="020B0503020204020204" pitchFamily="34" charset="-122"/>
                <a:ea typeface="微软雅黑" panose="020B0503020204020204" pitchFamily="34" charset="-122"/>
              </a:rPr>
              <a:t>添加辅食并继续母乳喂养到</a:t>
            </a:r>
            <a:r>
              <a:rPr lang="en-US" altLang="zh-CN" sz="1800" dirty="0">
                <a:latin typeface="微软雅黑" panose="020B0503020204020204" pitchFamily="34" charset="-122"/>
                <a:ea typeface="微软雅黑" panose="020B0503020204020204" pitchFamily="34" charset="-122"/>
              </a:rPr>
              <a:t>2</a:t>
            </a:r>
            <a:r>
              <a:rPr lang="zh-CN" altLang="en-US" sz="1800" dirty="0">
                <a:latin typeface="微软雅黑" panose="020B0503020204020204" pitchFamily="34" charset="-122"/>
                <a:ea typeface="微软雅黑" panose="020B0503020204020204" pitchFamily="34" charset="-122"/>
              </a:rPr>
              <a:t>岁或</a:t>
            </a:r>
            <a:r>
              <a:rPr lang="en-US" altLang="zh-CN" sz="1800" dirty="0">
                <a:latin typeface="微软雅黑" panose="020B0503020204020204" pitchFamily="34" charset="-122"/>
                <a:ea typeface="微软雅黑" panose="020B0503020204020204" pitchFamily="34" charset="-122"/>
              </a:rPr>
              <a:t>2</a:t>
            </a:r>
            <a:r>
              <a:rPr lang="zh-CN" altLang="en-US" sz="1800" dirty="0">
                <a:latin typeface="微软雅黑" panose="020B0503020204020204" pitchFamily="34" charset="-122"/>
                <a:ea typeface="微软雅黑" panose="020B0503020204020204" pitchFamily="34" charset="-122"/>
              </a:rPr>
              <a:t>岁以上</a:t>
            </a:r>
            <a:endParaRPr lang="en-US" altLang="zh-CN" sz="1800" dirty="0">
              <a:latin typeface="微软雅黑" panose="020B0503020204020204" pitchFamily="34" charset="-122"/>
              <a:ea typeface="微软雅黑" panose="020B0503020204020204" pitchFamily="34" charset="-122"/>
            </a:endParaRPr>
          </a:p>
          <a:p>
            <a:pPr lvl="1">
              <a:lnSpc>
                <a:spcPct val="150000"/>
              </a:lnSpc>
            </a:pPr>
            <a:r>
              <a:rPr lang="zh-CN" altLang="en-US" sz="1800" dirty="0">
                <a:latin typeface="微软雅黑" panose="020B0503020204020204" pitchFamily="34" charset="-122"/>
                <a:ea typeface="微软雅黑" panose="020B0503020204020204" pitchFamily="34" charset="-122"/>
              </a:rPr>
              <a:t>在</a:t>
            </a:r>
            <a:r>
              <a:rPr lang="en-US" altLang="zh-CN" sz="1800" dirty="0">
                <a:latin typeface="微软雅黑" panose="020B0503020204020204" pitchFamily="34" charset="-122"/>
                <a:ea typeface="微软雅黑" panose="020B0503020204020204" pitchFamily="34" charset="-122"/>
              </a:rPr>
              <a:t>1</a:t>
            </a:r>
            <a:r>
              <a:rPr lang="zh-CN" altLang="en-US" sz="1800" dirty="0">
                <a:latin typeface="微软雅黑" panose="020B0503020204020204" pitchFamily="34" charset="-122"/>
                <a:ea typeface="微软雅黑" panose="020B0503020204020204" pitchFamily="34" charset="-122"/>
              </a:rPr>
              <a:t>岁半至两岁左右家常食物成为儿童主要营养来源</a:t>
            </a:r>
            <a:endParaRPr lang="en-US" altLang="zh-CN" sz="1800" dirty="0">
              <a:latin typeface="微软雅黑" panose="020B0503020204020204" pitchFamily="34" charset="-122"/>
              <a:ea typeface="微软雅黑" panose="020B0503020204020204" pitchFamily="34" charset="-122"/>
            </a:endParaRPr>
          </a:p>
          <a:p>
            <a:pPr lvl="1">
              <a:lnSpc>
                <a:spcPct val="150000"/>
              </a:lnSpc>
            </a:pPr>
            <a:r>
              <a:rPr lang="zh-CN" altLang="en-US" sz="1800" dirty="0">
                <a:latin typeface="微软雅黑" panose="020B0503020204020204" pitchFamily="34" charset="-122"/>
                <a:ea typeface="微软雅黑" panose="020B0503020204020204" pitchFamily="34" charset="-122"/>
              </a:rPr>
              <a:t>不应因为婴幼儿添加辅食而减少母乳喂养、限制或停止母乳喂养</a:t>
            </a:r>
            <a:endParaRPr lang="en-US" altLang="zh-CN" sz="1800" dirty="0">
              <a:latin typeface="微软雅黑" panose="020B0503020204020204" pitchFamily="34" charset="-122"/>
              <a:ea typeface="微软雅黑" panose="020B0503020204020204" pitchFamily="34" charset="-122"/>
            </a:endParaRPr>
          </a:p>
        </p:txBody>
      </p:sp>
      <p:sp>
        <p:nvSpPr>
          <p:cNvPr id="6" name="标题 1"/>
          <p:cNvSpPr txBox="1"/>
          <p:nvPr/>
        </p:nvSpPr>
        <p:spPr>
          <a:xfrm>
            <a:off x="299803" y="835897"/>
            <a:ext cx="6370483" cy="6568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辅食添加的概念</a:t>
            </a:r>
            <a:endParaRPr lang="en-US" altLang="zh-CN"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endParaRPr>
          </a:p>
        </p:txBody>
      </p:sp>
      <p:sp>
        <p:nvSpPr>
          <p:cNvPr id="7" name="矩形 6"/>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Content Placeholder 2"/>
          <p:cNvSpPr txBox="1"/>
          <p:nvPr/>
        </p:nvSpPr>
        <p:spPr>
          <a:xfrm>
            <a:off x="6509786" y="1743962"/>
            <a:ext cx="5382411" cy="4044190"/>
          </a:xfrm>
          <a:prstGeom prst="rect">
            <a:avLst/>
          </a:prstGeom>
          <a:noFill/>
          <a:ln w="9525">
            <a:noFill/>
          </a:ln>
        </p:spPr>
        <p:txBody>
          <a:bodyPr>
            <a:noAutofit/>
          </a:bodyPr>
          <a:lst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a:lnSpc>
                <a:spcPct val="150000"/>
              </a:lnSpc>
              <a:buFont typeface="Wingdings" panose="05000000000000000000" pitchFamily="2" charset="2"/>
              <a:buChar char="Ø"/>
            </a:pPr>
            <a:r>
              <a:rPr lang="zh-CN" altLang="en-US" sz="2200" dirty="0">
                <a:latin typeface="微软雅黑" panose="020B0503020204020204" pitchFamily="34" charset="-122"/>
                <a:ea typeface="微软雅黑" panose="020B0503020204020204" pitchFamily="34" charset="-122"/>
              </a:rPr>
              <a:t>辅食添加的原则</a:t>
            </a:r>
          </a:p>
          <a:p>
            <a:pPr lvl="1">
              <a:lnSpc>
                <a:spcPct val="150000"/>
              </a:lnSpc>
              <a:buFont typeface="Arial" panose="020B0604020202020204" pitchFamily="34" charset="0"/>
              <a:buChar char="•"/>
            </a:pPr>
            <a:r>
              <a:rPr lang="zh-CN" altLang="en-US" sz="1800" dirty="0">
                <a:latin typeface="微软雅黑" panose="020B0503020204020204" pitchFamily="34" charset="-122"/>
                <a:ea typeface="微软雅黑" panose="020B0503020204020204" pitchFamily="34" charset="-122"/>
              </a:rPr>
              <a:t>及时、足够、安全、适当</a:t>
            </a:r>
            <a:endParaRPr lang="en-US" altLang="zh-CN" sz="180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Ø"/>
            </a:pPr>
            <a:r>
              <a:rPr lang="zh-CN" altLang="en-US" sz="2200" dirty="0">
                <a:latin typeface="微软雅黑" panose="020B0503020204020204" pitchFamily="34" charset="-122"/>
                <a:ea typeface="微软雅黑" panose="020B0503020204020204" pitchFamily="34" charset="-122"/>
              </a:rPr>
              <a:t>辅食食材选择</a:t>
            </a:r>
            <a:endParaRPr lang="en-US" altLang="zh-CN" sz="2200" dirty="0">
              <a:latin typeface="微软雅黑" panose="020B0503020204020204" pitchFamily="34" charset="-122"/>
              <a:ea typeface="微软雅黑" panose="020B0503020204020204" pitchFamily="34" charset="-122"/>
            </a:endParaRPr>
          </a:p>
          <a:p>
            <a:pPr lvl="1">
              <a:lnSpc>
                <a:spcPct val="150000"/>
              </a:lnSpc>
              <a:buFont typeface="Arial" panose="020B0604020202020204" pitchFamily="34" charset="0"/>
              <a:buChar char="•"/>
            </a:pPr>
            <a:r>
              <a:rPr lang="zh-CN" altLang="en-US" sz="1800" dirty="0">
                <a:latin typeface="微软雅黑" panose="020B0503020204020204" pitchFamily="34" charset="-122"/>
                <a:ea typeface="微软雅黑" panose="020B0503020204020204" pitchFamily="34" charset="-122"/>
              </a:rPr>
              <a:t>富含营养</a:t>
            </a:r>
            <a:endParaRPr lang="en-US" altLang="zh-CN" sz="1800" dirty="0">
              <a:latin typeface="微软雅黑" panose="020B0503020204020204" pitchFamily="34" charset="-122"/>
              <a:ea typeface="微软雅黑" panose="020B0503020204020204" pitchFamily="34" charset="-122"/>
            </a:endParaRPr>
          </a:p>
          <a:p>
            <a:pPr lvl="1">
              <a:lnSpc>
                <a:spcPct val="150000"/>
              </a:lnSpc>
              <a:buFont typeface="Arial" panose="020B0604020202020204" pitchFamily="34" charset="0"/>
              <a:buChar char="•"/>
            </a:pPr>
            <a:r>
              <a:rPr lang="zh-CN" altLang="en-US" sz="1800" dirty="0">
                <a:latin typeface="微软雅黑" panose="020B0503020204020204" pitchFamily="34" charset="-122"/>
                <a:ea typeface="微软雅黑" panose="020B0503020204020204" pitchFamily="34" charset="-122"/>
              </a:rPr>
              <a:t>当地、当季、家庭常吃的食物</a:t>
            </a:r>
            <a:endParaRPr lang="en-US" altLang="zh-CN" sz="1800" dirty="0">
              <a:latin typeface="微软雅黑" panose="020B0503020204020204" pitchFamily="34" charset="-122"/>
              <a:ea typeface="微软雅黑" panose="020B0503020204020204" pitchFamily="34" charset="-122"/>
            </a:endParaRPr>
          </a:p>
          <a:p>
            <a:pPr lvl="1">
              <a:lnSpc>
                <a:spcPct val="150000"/>
              </a:lnSpc>
              <a:buFont typeface="Arial" panose="020B0604020202020204" pitchFamily="34" charset="0"/>
              <a:buChar char="•"/>
            </a:pPr>
            <a:r>
              <a:rPr lang="zh-CN" altLang="en-US" sz="1800" dirty="0">
                <a:latin typeface="微软雅黑" panose="020B0503020204020204" pitchFamily="34" charset="-122"/>
                <a:ea typeface="微软雅黑" panose="020B0503020204020204" pitchFamily="34" charset="-122"/>
              </a:rPr>
              <a:t>孩子喜欢吃的、不辣、不咸的食物</a:t>
            </a:r>
            <a:endParaRPr lang="en-US" altLang="zh-CN" sz="1800" dirty="0">
              <a:latin typeface="微软雅黑" panose="020B0503020204020204" pitchFamily="34" charset="-122"/>
              <a:ea typeface="微软雅黑" panose="020B0503020204020204" pitchFamily="34" charset="-122"/>
            </a:endParaRPr>
          </a:p>
          <a:p>
            <a:pPr lvl="1">
              <a:lnSpc>
                <a:spcPct val="150000"/>
              </a:lnSpc>
              <a:buFont typeface="Wingdings" panose="05000000000000000000" pitchFamily="2" charset="2"/>
              <a:buChar char="Ø"/>
            </a:pPr>
            <a:endParaRPr lang="en-US" altLang="zh-CN" sz="1400" dirty="0">
              <a:latin typeface="微软雅黑" panose="020B0503020204020204" pitchFamily="34" charset="-122"/>
              <a:ea typeface="微软雅黑" panose="020B0503020204020204" pitchFamily="34" charset="-122"/>
            </a:endParaRPr>
          </a:p>
        </p:txBody>
      </p:sp>
      <p:sp>
        <p:nvSpPr>
          <p:cNvPr id="8" name="文本框 7"/>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复习备选-辅食添加</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9698" y="690891"/>
            <a:ext cx="7200000" cy="656850"/>
          </a:xfrm>
        </p:spPr>
        <p:txBody>
          <a:bodyPr>
            <a:normAutofit/>
          </a:bodyPr>
          <a:lstStyle/>
          <a:p>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母乳喂养姿势</a:t>
            </a:r>
            <a:endParaRPr lang="zh-CN" altLang="en-US" sz="2400" i="1" spc="300" dirty="0">
              <a:solidFill>
                <a:srgbClr val="28AAE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58987" y="1772306"/>
            <a:ext cx="4753340" cy="4221477"/>
          </a:xfrm>
          <a:prstGeom prst="rect">
            <a:avLst/>
          </a:prstGeom>
          <a:noFill/>
        </p:spPr>
        <p:txBody>
          <a:bodyPr wrap="square">
            <a:spAutoFit/>
          </a:bodyPr>
          <a:lstStyle/>
          <a:p>
            <a:pPr marL="285750" indent="-285750">
              <a:lnSpc>
                <a:spcPct val="130000"/>
              </a:lnSpc>
              <a:spcBef>
                <a:spcPts val="600"/>
              </a:spcBef>
              <a:spcAft>
                <a:spcPts val="600"/>
              </a:spcAft>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母乳喂养姿势多种多样。只要妈妈和宝宝都觉得舒服，并且宝宝能够有效的吸吮，就不必更换母乳喂养姿势。</a:t>
            </a:r>
          </a:p>
          <a:p>
            <a:pPr marL="285750" indent="-285750">
              <a:lnSpc>
                <a:spcPct val="130000"/>
              </a:lnSpc>
              <a:spcBef>
                <a:spcPts val="600"/>
              </a:spcBef>
              <a:spcAft>
                <a:spcPts val="600"/>
              </a:spcAft>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适宜的母乳喂养姿势有助于良好含接</a:t>
            </a:r>
            <a:endParaRPr lang="en-US" altLang="zh-CN" dirty="0">
              <a:latin typeface="微软雅黑" panose="020B0503020204020204" pitchFamily="34" charset="-122"/>
              <a:ea typeface="微软雅黑" panose="020B0503020204020204" pitchFamily="34" charset="-122"/>
            </a:endParaRPr>
          </a:p>
          <a:p>
            <a:pPr marL="285750" indent="-285750">
              <a:lnSpc>
                <a:spcPct val="130000"/>
              </a:lnSpc>
              <a:spcBef>
                <a:spcPts val="600"/>
              </a:spcBef>
              <a:spcAft>
                <a:spcPts val="600"/>
              </a:spcAft>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母乳喂养姿势的技术要点</a:t>
            </a:r>
            <a:endParaRPr lang="en-US" altLang="zh-CN" dirty="0">
              <a:latin typeface="微软雅黑" panose="020B0503020204020204" pitchFamily="34" charset="-122"/>
              <a:ea typeface="微软雅黑" panose="020B0503020204020204" pitchFamily="34" charset="-122"/>
            </a:endParaRPr>
          </a:p>
          <a:p>
            <a:pPr indent="0">
              <a:lnSpc>
                <a:spcPct val="130000"/>
              </a:lnSpc>
              <a:spcBef>
                <a:spcPts val="600"/>
              </a:spcBef>
              <a:spcAft>
                <a:spcPts val="600"/>
              </a:spcAft>
              <a:buNone/>
            </a:pPr>
            <a:r>
              <a:rPr lang="en-US" altLang="zh-CN" dirty="0">
                <a:latin typeface="微软雅黑" panose="020B0503020204020204" pitchFamily="34" charset="-122"/>
                <a:ea typeface="微软雅黑" panose="020B0503020204020204" pitchFamily="34" charset="-122"/>
              </a:rPr>
              <a:t>	1.  </a:t>
            </a:r>
            <a:r>
              <a:rPr lang="zh-CN" altLang="en-US" dirty="0">
                <a:latin typeface="微软雅黑" panose="020B0503020204020204" pitchFamily="34" charset="-122"/>
                <a:ea typeface="微软雅黑" panose="020B0503020204020204" pitchFamily="34" charset="-122"/>
              </a:rPr>
              <a:t>婴儿身体呈一条直线</a:t>
            </a:r>
          </a:p>
          <a:p>
            <a:pPr indent="0">
              <a:lnSpc>
                <a:spcPct val="130000"/>
              </a:lnSpc>
              <a:spcBef>
                <a:spcPts val="600"/>
              </a:spcBef>
              <a:spcAft>
                <a:spcPts val="600"/>
              </a:spcAft>
              <a:buNone/>
            </a:pPr>
            <a:r>
              <a:rPr lang="en-US" altLang="zh-CN" dirty="0">
                <a:latin typeface="微软雅黑" panose="020B0503020204020204" pitchFamily="34" charset="-122"/>
                <a:ea typeface="微软雅黑" panose="020B0503020204020204" pitchFamily="34" charset="-122"/>
              </a:rPr>
              <a:t>	2.  </a:t>
            </a:r>
            <a:r>
              <a:rPr lang="zh-CN" altLang="en-US" dirty="0">
                <a:latin typeface="微软雅黑" panose="020B0503020204020204" pitchFamily="34" charset="-122"/>
                <a:ea typeface="微软雅黑" panose="020B0503020204020204" pitchFamily="34" charset="-122"/>
              </a:rPr>
              <a:t>婴儿面向母亲</a:t>
            </a:r>
          </a:p>
          <a:p>
            <a:pPr indent="0">
              <a:lnSpc>
                <a:spcPct val="130000"/>
              </a:lnSpc>
              <a:spcBef>
                <a:spcPts val="600"/>
              </a:spcBef>
              <a:spcAft>
                <a:spcPts val="600"/>
              </a:spcAft>
              <a:buNone/>
            </a:pPr>
            <a:r>
              <a:rPr lang="en-US" altLang="zh-CN" dirty="0">
                <a:latin typeface="微软雅黑" panose="020B0503020204020204" pitchFamily="34" charset="-122"/>
                <a:ea typeface="微软雅黑" panose="020B0503020204020204" pitchFamily="34" charset="-122"/>
              </a:rPr>
              <a:t>	3.  </a:t>
            </a:r>
            <a:r>
              <a:rPr lang="zh-CN" altLang="en-US" dirty="0">
                <a:latin typeface="微软雅黑" panose="020B0503020204020204" pitchFamily="34" charset="-122"/>
                <a:ea typeface="微软雅黑" panose="020B0503020204020204" pitchFamily="34" charset="-122"/>
              </a:rPr>
              <a:t>婴儿靠近或紧贴母亲</a:t>
            </a:r>
          </a:p>
          <a:p>
            <a:pPr indent="0">
              <a:lnSpc>
                <a:spcPct val="130000"/>
              </a:lnSpc>
              <a:spcBef>
                <a:spcPts val="600"/>
              </a:spcBef>
              <a:spcAft>
                <a:spcPts val="600"/>
              </a:spcAft>
              <a:buNone/>
            </a:pPr>
            <a:r>
              <a:rPr lang="en-US" altLang="zh-CN" dirty="0">
                <a:latin typeface="微软雅黑" panose="020B0503020204020204" pitchFamily="34" charset="-122"/>
                <a:ea typeface="微软雅黑" panose="020B0503020204020204" pitchFamily="34" charset="-122"/>
              </a:rPr>
              <a:t>	4.  </a:t>
            </a:r>
            <a:r>
              <a:rPr lang="zh-CN" altLang="en-US" dirty="0">
                <a:latin typeface="微软雅黑" panose="020B0503020204020204" pitchFamily="34" charset="-122"/>
                <a:ea typeface="微软雅黑" panose="020B0503020204020204" pitchFamily="34" charset="-122"/>
              </a:rPr>
              <a:t>婴儿的整个身体得到支撑</a:t>
            </a:r>
          </a:p>
        </p:txBody>
      </p:sp>
      <p:sp>
        <p:nvSpPr>
          <p:cNvPr id="3" name="灯片编号占位符 2"/>
          <p:cNvSpPr>
            <a:spLocks noGrp="1"/>
          </p:cNvSpPr>
          <p:nvPr>
            <p:ph type="sldNum" sz="quarter" idx="12"/>
          </p:nvPr>
        </p:nvSpPr>
        <p:spPr/>
        <p:txBody>
          <a:bodyPr/>
          <a:lstStyle/>
          <a:p>
            <a:fld id="{C19A3665-EC00-4665-BE35-61D9176EAF02}" type="slidenum">
              <a:rPr lang="zh-CN" altLang="en-US" smtClean="0"/>
              <a:t>4</a:t>
            </a:fld>
            <a:endParaRPr lang="zh-CN" altLang="en-US"/>
          </a:p>
        </p:txBody>
      </p:sp>
      <p:sp>
        <p:nvSpPr>
          <p:cNvPr id="6" name="矩形 5"/>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第二节 母乳喂养</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母乳喂养技巧练习</a:t>
            </a:r>
          </a:p>
        </p:txBody>
      </p:sp>
      <p:pic>
        <p:nvPicPr>
          <p:cNvPr id="8" name="Picture 7">
            <a:extLst>
              <a:ext uri="{FF2B5EF4-FFF2-40B4-BE49-F238E27FC236}">
                <a16:creationId xmlns:a16="http://schemas.microsoft.com/office/drawing/2014/main" id="{7AB01CC4-11C3-4927-8F21-CF054F56E4A9}"/>
              </a:ext>
            </a:extLst>
          </p:cNvPr>
          <p:cNvPicPr>
            <a:picLocks noChangeAspect="1"/>
          </p:cNvPicPr>
          <p:nvPr/>
        </p:nvPicPr>
        <p:blipFill>
          <a:blip r:embed="rId3"/>
          <a:stretch>
            <a:fillRect/>
          </a:stretch>
        </p:blipFill>
        <p:spPr>
          <a:xfrm>
            <a:off x="4884698" y="1531226"/>
            <a:ext cx="7177993" cy="4844632"/>
          </a:xfrm>
          <a:prstGeom prst="rect">
            <a:avLst/>
          </a:prstGeom>
        </p:spPr>
      </p:pic>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p:nvPr/>
        </p:nvSpPr>
        <p:spPr>
          <a:xfrm>
            <a:off x="299803" y="835897"/>
            <a:ext cx="6370483" cy="656850"/>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endParaRPr lang="zh-CN" altLang="zh-CN" sz="4400" b="0" u="none" spc="300" dirty="0">
              <a:solidFill>
                <a:srgbClr val="000000"/>
              </a:solidFill>
              <a:latin typeface="微软雅黑" charset="0"/>
              <a:ea typeface="微软雅黑" charset="0"/>
              <a:cs typeface="Arial" panose="020B0604020202020204"/>
              <a:sym typeface="Arial" panose="020B0604020202020204"/>
            </a:endParaRPr>
          </a:p>
        </p:txBody>
      </p:sp>
      <p:sp>
        <p:nvSpPr>
          <p:cNvPr id="9" name="矩形 8"/>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a:t>的</a:t>
            </a:r>
          </a:p>
        </p:txBody>
      </p:sp>
      <p:sp>
        <p:nvSpPr>
          <p:cNvPr id="5" name="文本框 4"/>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r>
              <a:rPr lang="zh-CN" altLang="en-US" dirty="0">
                <a:solidFill>
                  <a:srgbClr val="000000"/>
                </a:solidFill>
                <a:latin typeface="幼圆" panose="02010509060101010101" pitchFamily="49" charset="-122"/>
                <a:ea typeface="幼圆" panose="02010509060101010101" pitchFamily="49" charset="-122"/>
                <a:sym typeface="+mn-ea"/>
              </a:rPr>
              <a:t>-辅食添加</a:t>
            </a:r>
          </a:p>
        </p:txBody>
      </p:sp>
      <p:pic>
        <p:nvPicPr>
          <p:cNvPr id="12" name="图片 11" descr="upload_post_object_v2_734693401"/>
          <p:cNvPicPr>
            <a:picLocks noChangeAspect="1"/>
          </p:cNvPicPr>
          <p:nvPr/>
        </p:nvPicPr>
        <p:blipFill>
          <a:blip r:embed="rId2"/>
          <a:stretch>
            <a:fillRect/>
          </a:stretch>
        </p:blipFill>
        <p:spPr>
          <a:xfrm>
            <a:off x="659137" y="1823894"/>
            <a:ext cx="8060267" cy="3492782"/>
          </a:xfrm>
          <a:prstGeom prst="rect">
            <a:avLst/>
          </a:prstGeom>
        </p:spPr>
      </p:pic>
      <p:sp>
        <p:nvSpPr>
          <p:cNvPr id="13" name="文本框 12"/>
          <p:cNvSpPr txBox="1"/>
          <p:nvPr/>
        </p:nvSpPr>
        <p:spPr>
          <a:xfrm>
            <a:off x="1100713" y="5840234"/>
            <a:ext cx="7315200" cy="737235"/>
          </a:xfrm>
          <a:prstGeom prst="rect">
            <a:avLst/>
          </a:prstGeom>
          <a:noFill/>
        </p:spPr>
        <p:txBody>
          <a:bodyPr wrap="square" rtlCol="0" anchor="t">
            <a:spAutoFit/>
          </a:bodyPr>
          <a:lstStyle/>
          <a:p>
            <a:r>
              <a:rPr lang="zh-CN" altLang="en-US" sz="2100" dirty="0">
                <a:latin typeface="微软雅黑" panose="020B0503020204020204" pitchFamily="34" charset="-122"/>
                <a:ea typeface="微软雅黑" panose="020B0503020204020204" pitchFamily="34" charset="-122"/>
                <a:sym typeface="+mn-ea"/>
              </a:rPr>
              <a:t>所以，</a:t>
            </a:r>
            <a:r>
              <a:rPr lang="en-US" altLang="zh-CN" sz="2100" dirty="0">
                <a:latin typeface="微软雅黑" panose="020B0503020204020204" pitchFamily="34" charset="-122"/>
                <a:ea typeface="微软雅黑" panose="020B0503020204020204" pitchFamily="34" charset="-122"/>
                <a:sym typeface="+mn-ea"/>
              </a:rPr>
              <a:t>6</a:t>
            </a:r>
            <a:r>
              <a:rPr lang="zh-CN" altLang="en-US" sz="2100" dirty="0">
                <a:latin typeface="微软雅黑" panose="020B0503020204020204" pitchFamily="34" charset="-122"/>
                <a:ea typeface="微软雅黑" panose="020B0503020204020204" pitchFamily="34" charset="-122"/>
                <a:sym typeface="+mn-ea"/>
              </a:rPr>
              <a:t>个月之后继续母乳喂养，同时需要吃母乳之外的食物（辅食）补充营养缺口</a:t>
            </a:r>
          </a:p>
        </p:txBody>
      </p:sp>
      <p:sp>
        <p:nvSpPr>
          <p:cNvPr id="7" name="标题 1">
            <a:extLst>
              <a:ext uri="{FF2B5EF4-FFF2-40B4-BE49-F238E27FC236}">
                <a16:creationId xmlns:a16="http://schemas.microsoft.com/office/drawing/2014/main" id="{FBF3CB13-9069-491F-A133-0A100692B1FD}"/>
              </a:ext>
            </a:extLst>
          </p:cNvPr>
          <p:cNvSpPr txBox="1"/>
          <p:nvPr/>
        </p:nvSpPr>
        <p:spPr>
          <a:xfrm>
            <a:off x="246922" y="884474"/>
            <a:ext cx="6370483" cy="6568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zh-CN" sz="2400" b="0" u="none" dirty="0">
                <a:solidFill>
                  <a:srgbClr val="28AAE1"/>
                </a:solidFill>
                <a:latin typeface="微软雅黑" charset="0"/>
                <a:ea typeface="微软雅黑" charset="0"/>
              </a:rPr>
              <a:t>辅食添加过早或过晚</a:t>
            </a:r>
            <a:r>
              <a:rPr lang="zh-CN" altLang="en-US" sz="2400" b="0" u="none" dirty="0">
                <a:solidFill>
                  <a:srgbClr val="28AAE1"/>
                </a:solidFill>
                <a:latin typeface="微软雅黑" charset="0"/>
                <a:ea typeface="微软雅黑" charset="0"/>
              </a:rPr>
              <a:t>的</a:t>
            </a:r>
            <a:r>
              <a:rPr lang="zh-CN" sz="2400" b="0" u="none" dirty="0">
                <a:solidFill>
                  <a:srgbClr val="28AAE1"/>
                </a:solidFill>
                <a:latin typeface="微软雅黑" charset="0"/>
                <a:ea typeface="微软雅黑" charset="0"/>
              </a:rPr>
              <a:t>危害</a:t>
            </a:r>
            <a:endParaRPr lang="zh-CN" altLang="zh-CN" sz="2400" b="0" u="none" spc="300" dirty="0">
              <a:solidFill>
                <a:srgbClr val="28AAE1"/>
              </a:solidFill>
              <a:latin typeface="微软雅黑" charset="0"/>
              <a:ea typeface="微软雅黑" charset="0"/>
              <a:cs typeface="Arial" panose="020B0604020202020204"/>
              <a:sym typeface="Arial" panose="020B0604020202020204"/>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258" y="1511899"/>
            <a:ext cx="6761259" cy="4525963"/>
          </a:xfrm>
        </p:spPr>
        <p:txBody>
          <a:bodyPr/>
          <a:lstStyle/>
          <a:p>
            <a:pPr>
              <a:lnSpc>
                <a:spcPct val="170000"/>
              </a:lnSpc>
              <a:buFont typeface="Wingdings" panose="05000000000000000000" pitchFamily="2" charset="2"/>
              <a:buChar char="Ø"/>
            </a:pPr>
            <a:r>
              <a:rPr lang="en-US" sz="1800" dirty="0">
                <a:sym typeface="+mn-ea"/>
              </a:rPr>
              <a:t>从</a:t>
            </a:r>
            <a:r>
              <a:rPr lang="zh-CN" altLang="en-US" sz="1800" dirty="0">
                <a:sym typeface="+mn-ea"/>
              </a:rPr>
              <a:t>母乳（液体）喂养过渡</a:t>
            </a:r>
            <a:r>
              <a:rPr lang="en-US" sz="1800" dirty="0">
                <a:sym typeface="+mn-ea"/>
              </a:rPr>
              <a:t>到</a:t>
            </a:r>
            <a:r>
              <a:rPr lang="zh-CN" altLang="en-US" sz="1800" dirty="0">
                <a:sym typeface="+mn-ea"/>
              </a:rPr>
              <a:t>（半）固体食物，即</a:t>
            </a:r>
            <a:r>
              <a:rPr lang="en-US" sz="1800" dirty="0" err="1">
                <a:sym typeface="+mn-ea"/>
              </a:rPr>
              <a:t>家常饮食</a:t>
            </a:r>
            <a:endParaRPr lang="en-US" sz="1800" dirty="0"/>
          </a:p>
          <a:p>
            <a:pPr lvl="1">
              <a:lnSpc>
                <a:spcPct val="170000"/>
              </a:lnSpc>
              <a:buFont typeface="Arial" panose="020B0604020202020204" pitchFamily="34" charset="0"/>
              <a:buChar char="•"/>
            </a:pPr>
            <a:r>
              <a:rPr lang="en-US" sz="1800" dirty="0" err="1"/>
              <a:t>逐渐适应</a:t>
            </a:r>
            <a:r>
              <a:rPr lang="zh-CN" altLang="en-US" sz="1800" dirty="0"/>
              <a:t>日常饮食中多种多样的</a:t>
            </a:r>
            <a:r>
              <a:rPr lang="en-US" sz="1800" dirty="0" err="1"/>
              <a:t>食物</a:t>
            </a:r>
            <a:endParaRPr lang="en-US" sz="1800" dirty="0"/>
          </a:p>
          <a:p>
            <a:pPr lvl="1">
              <a:lnSpc>
                <a:spcPct val="170000"/>
              </a:lnSpc>
              <a:buFont typeface="Arial" panose="020B0604020202020204" pitchFamily="34" charset="0"/>
              <a:buChar char="•"/>
            </a:pPr>
            <a:r>
              <a:rPr lang="en-US" sz="1800" dirty="0" err="1"/>
              <a:t>促进味觉发育</a:t>
            </a:r>
            <a:endParaRPr lang="en-US" sz="1800" dirty="0"/>
          </a:p>
          <a:p>
            <a:pPr lvl="1">
              <a:lnSpc>
                <a:spcPct val="170000"/>
              </a:lnSpc>
              <a:buFont typeface="Arial" panose="020B0604020202020204" pitchFamily="34" charset="0"/>
              <a:buChar char="•"/>
            </a:pPr>
            <a:r>
              <a:rPr lang="en-US" sz="1800" dirty="0" err="1"/>
              <a:t>锻炼咀嚼、吞咽</a:t>
            </a:r>
            <a:r>
              <a:rPr lang="zh-CN" altLang="en-US" sz="1800" dirty="0"/>
              <a:t>等进食能力</a:t>
            </a:r>
            <a:endParaRPr lang="en-US" altLang="zh-CN" sz="1800" dirty="0"/>
          </a:p>
          <a:p>
            <a:pPr lvl="1">
              <a:lnSpc>
                <a:spcPct val="170000"/>
              </a:lnSpc>
              <a:buFont typeface="Arial" panose="020B0604020202020204" pitchFamily="34" charset="0"/>
              <a:buChar char="•"/>
            </a:pPr>
            <a:r>
              <a:rPr lang="zh-CN" altLang="en-US" sz="1800" dirty="0"/>
              <a:t>匹配</a:t>
            </a:r>
            <a:r>
              <a:rPr lang="en-US" sz="1800" dirty="0" err="1"/>
              <a:t>消化</a:t>
            </a:r>
            <a:r>
              <a:rPr lang="zh-CN" altLang="en-US" sz="1800" dirty="0"/>
              <a:t>系统发育特点</a:t>
            </a:r>
            <a:endParaRPr lang="en-US" altLang="zh-CN" sz="1800" dirty="0"/>
          </a:p>
          <a:p>
            <a:pPr lvl="1">
              <a:lnSpc>
                <a:spcPct val="170000"/>
              </a:lnSpc>
              <a:buFont typeface="Arial" panose="020B0604020202020204" pitchFamily="34" charset="0"/>
              <a:buChar char="•"/>
            </a:pPr>
            <a:r>
              <a:rPr lang="en-US" sz="1800" dirty="0" err="1"/>
              <a:t>培养良好饮食习惯</a:t>
            </a:r>
            <a:r>
              <a:rPr lang="en-US" sz="1800" dirty="0"/>
              <a:t>，</a:t>
            </a:r>
            <a:r>
              <a:rPr lang="zh-CN" altLang="en-US" sz="1800" dirty="0"/>
              <a:t>预防</a:t>
            </a:r>
            <a:r>
              <a:rPr lang="en-US" sz="1800" dirty="0" err="1"/>
              <a:t>挑食和偏食</a:t>
            </a:r>
            <a:r>
              <a:rPr lang="zh-CN" altLang="en-US" sz="1800" dirty="0"/>
              <a:t>等不良习惯</a:t>
            </a:r>
            <a:endParaRPr lang="en-US" sz="1800" dirty="0"/>
          </a:p>
        </p:txBody>
      </p:sp>
      <p:sp>
        <p:nvSpPr>
          <p:cNvPr id="8" name="标题 1"/>
          <p:cNvSpPr txBox="1"/>
          <p:nvPr/>
        </p:nvSpPr>
        <p:spPr>
          <a:xfrm>
            <a:off x="299803" y="835897"/>
            <a:ext cx="6370483" cy="6568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辅食添加，实现婴幼儿饮食过渡</a:t>
            </a:r>
            <a:endParaRPr lang="en-US" altLang="zh-CN"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endParaRPr>
          </a:p>
        </p:txBody>
      </p:sp>
      <p:sp>
        <p:nvSpPr>
          <p:cNvPr id="9" name="矩形 8"/>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r>
              <a:rPr lang="zh-CN" altLang="en-US" dirty="0">
                <a:solidFill>
                  <a:srgbClr val="000000"/>
                </a:solidFill>
                <a:latin typeface="幼圆" panose="02010509060101010101" pitchFamily="49" charset="-122"/>
                <a:ea typeface="幼圆" panose="02010509060101010101" pitchFamily="49" charset="-122"/>
                <a:sym typeface="+mn-ea"/>
              </a:rPr>
              <a:t>-辅食添加</a:t>
            </a:r>
          </a:p>
        </p:txBody>
      </p:sp>
      <p:pic>
        <p:nvPicPr>
          <p:cNvPr id="10" name="Picture 9">
            <a:extLst>
              <a:ext uri="{FF2B5EF4-FFF2-40B4-BE49-F238E27FC236}">
                <a16:creationId xmlns:a16="http://schemas.microsoft.com/office/drawing/2014/main" id="{97CE6EF4-5860-488F-8323-047BF236A4ED}"/>
              </a:ext>
            </a:extLst>
          </p:cNvPr>
          <p:cNvPicPr>
            <a:picLocks noChangeAspect="1"/>
          </p:cNvPicPr>
          <p:nvPr/>
        </p:nvPicPr>
        <p:blipFill rotWithShape="1">
          <a:blip r:embed="rId2"/>
          <a:srcRect l="1256"/>
          <a:stretch/>
        </p:blipFill>
        <p:spPr>
          <a:xfrm>
            <a:off x="6922517" y="2578989"/>
            <a:ext cx="4734125" cy="3458873"/>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22576" y="1638274"/>
            <a:ext cx="7283395" cy="3146291"/>
          </a:xfrm>
        </p:spPr>
        <p:txBody>
          <a:bodyPr/>
          <a:lstStyle/>
          <a:p>
            <a:pPr lvl="0" algn="l">
              <a:lnSpc>
                <a:spcPct val="150000"/>
              </a:lnSpc>
              <a:buClrTx/>
              <a:buSzTx/>
              <a:buFont typeface="Wingdings" panose="05000000000000000000" pitchFamily="2" charset="2"/>
              <a:buChar char="Ø"/>
            </a:pPr>
            <a:r>
              <a:rPr lang="zh-CN" altLang="en-US" sz="1800" dirty="0">
                <a:latin typeface="微软雅黑" panose="020B0503020204020204" pitchFamily="34" charset="-122"/>
                <a:ea typeface="微软雅黑" panose="020B0503020204020204" pitchFamily="34" charset="-122"/>
              </a:rPr>
              <a:t>配合家长</a:t>
            </a:r>
            <a:r>
              <a:rPr lang="en-US" sz="1800" dirty="0" err="1">
                <a:latin typeface="微软雅黑" panose="020B0503020204020204" pitchFamily="34" charset="-122"/>
                <a:ea typeface="微软雅黑" panose="020B0503020204020204" pitchFamily="34" charset="-122"/>
              </a:rPr>
              <a:t>喂食、自我进食和同桌吃饭</a:t>
            </a:r>
            <a:r>
              <a:rPr lang="zh-CN" altLang="en-US" sz="1800" dirty="0">
                <a:latin typeface="微软雅黑" panose="020B0503020204020204" pitchFamily="34" charset="-122"/>
                <a:ea typeface="微软雅黑" panose="020B0503020204020204" pitchFamily="34" charset="-122"/>
              </a:rPr>
              <a:t>，促进婴幼儿心理行为发育</a:t>
            </a:r>
            <a:endParaRPr lang="en-US" sz="1800" dirty="0">
              <a:latin typeface="微软雅黑" panose="020B0503020204020204" pitchFamily="34" charset="-122"/>
              <a:ea typeface="微软雅黑" panose="020B0503020204020204" pitchFamily="34" charset="-122"/>
            </a:endParaRPr>
          </a:p>
          <a:p>
            <a:pPr lvl="1" algn="l">
              <a:lnSpc>
                <a:spcPct val="150000"/>
              </a:lnSpc>
              <a:buClrTx/>
              <a:buSzTx/>
            </a:pPr>
            <a:r>
              <a:rPr lang="en-US" sz="1800" dirty="0" err="1">
                <a:latin typeface="微软雅黑" panose="020B0503020204020204" pitchFamily="34" charset="-122"/>
                <a:ea typeface="微软雅黑" panose="020B0503020204020204" pitchFamily="34" charset="-122"/>
              </a:rPr>
              <a:t>精细动作</a:t>
            </a:r>
            <a:endParaRPr lang="en-US" sz="1800" dirty="0">
              <a:latin typeface="微软雅黑" panose="020B0503020204020204" pitchFamily="34" charset="-122"/>
              <a:ea typeface="微软雅黑" panose="020B0503020204020204" pitchFamily="34" charset="-122"/>
            </a:endParaRPr>
          </a:p>
          <a:p>
            <a:pPr lvl="1" algn="l">
              <a:lnSpc>
                <a:spcPct val="150000"/>
              </a:lnSpc>
              <a:buClrTx/>
              <a:buSzTx/>
            </a:pPr>
            <a:r>
              <a:rPr lang="zh-CN" altLang="en-US" sz="1800" dirty="0">
                <a:latin typeface="微软雅黑" panose="020B0503020204020204" pitchFamily="34" charset="-122"/>
                <a:ea typeface="微软雅黑" panose="020B0503020204020204" pitchFamily="34" charset="-122"/>
              </a:rPr>
              <a:t>手眼</a:t>
            </a:r>
            <a:r>
              <a:rPr lang="en-US" sz="1800" dirty="0" err="1">
                <a:latin typeface="微软雅黑" panose="020B0503020204020204" pitchFamily="34" charset="-122"/>
                <a:ea typeface="微软雅黑" panose="020B0503020204020204" pitchFamily="34" charset="-122"/>
              </a:rPr>
              <a:t>协调能力</a:t>
            </a:r>
            <a:endParaRPr lang="en-US" sz="1800" dirty="0">
              <a:latin typeface="微软雅黑" panose="020B0503020204020204" pitchFamily="34" charset="-122"/>
              <a:ea typeface="微软雅黑" panose="020B0503020204020204" pitchFamily="34" charset="-122"/>
            </a:endParaRPr>
          </a:p>
          <a:p>
            <a:pPr lvl="1" algn="l">
              <a:lnSpc>
                <a:spcPct val="150000"/>
              </a:lnSpc>
              <a:buClrTx/>
              <a:buSzTx/>
            </a:pPr>
            <a:r>
              <a:rPr lang="en-US" sz="1800" dirty="0" err="1">
                <a:latin typeface="微软雅黑" panose="020B0503020204020204" pitchFamily="34" charset="-122"/>
                <a:ea typeface="微软雅黑" panose="020B0503020204020204" pitchFamily="34" charset="-122"/>
              </a:rPr>
              <a:t>亲子关系</a:t>
            </a:r>
            <a:r>
              <a:rPr lang="zh-CN" altLang="en-US" sz="1800" dirty="0">
                <a:latin typeface="微软雅黑" panose="020B0503020204020204" pitchFamily="34" charset="-122"/>
                <a:ea typeface="微软雅黑" panose="020B0503020204020204" pitchFamily="34" charset="-122"/>
              </a:rPr>
              <a:t>和</a:t>
            </a:r>
            <a:r>
              <a:rPr lang="en-US" sz="1800" dirty="0" err="1">
                <a:latin typeface="微软雅黑" panose="020B0503020204020204" pitchFamily="34" charset="-122"/>
                <a:ea typeface="微软雅黑" panose="020B0503020204020204" pitchFamily="34" charset="-122"/>
              </a:rPr>
              <a:t>情感</a:t>
            </a:r>
            <a:endParaRPr lang="en-US" sz="1800" dirty="0">
              <a:latin typeface="微软雅黑" panose="020B0503020204020204" pitchFamily="34" charset="-122"/>
              <a:ea typeface="微软雅黑" panose="020B0503020204020204" pitchFamily="34" charset="-122"/>
            </a:endParaRPr>
          </a:p>
          <a:p>
            <a:pPr lvl="1" algn="l">
              <a:lnSpc>
                <a:spcPct val="150000"/>
              </a:lnSpc>
              <a:buClrTx/>
              <a:buSzTx/>
            </a:pPr>
            <a:r>
              <a:rPr lang="en-US" sz="1800" dirty="0" err="1">
                <a:latin typeface="微软雅黑" panose="020B0503020204020204" pitchFamily="34" charset="-122"/>
                <a:ea typeface="微软雅黑" panose="020B0503020204020204" pitchFamily="34" charset="-122"/>
              </a:rPr>
              <a:t>认知、构音、语言和</a:t>
            </a:r>
            <a:r>
              <a:rPr lang="zh-CN" altLang="en-US" sz="1800" dirty="0">
                <a:latin typeface="微软雅黑" panose="020B0503020204020204" pitchFamily="34" charset="-122"/>
                <a:ea typeface="微软雅黑" panose="020B0503020204020204" pitchFamily="34" charset="-122"/>
              </a:rPr>
              <a:t>人际沟通</a:t>
            </a:r>
            <a:r>
              <a:rPr lang="en-US" sz="1800" dirty="0" err="1">
                <a:latin typeface="微软雅黑" panose="020B0503020204020204" pitchFamily="34" charset="-122"/>
                <a:ea typeface="微软雅黑" panose="020B0503020204020204" pitchFamily="34" charset="-122"/>
              </a:rPr>
              <a:t>能力</a:t>
            </a:r>
            <a:endParaRPr lang="en-US" sz="1800" dirty="0">
              <a:latin typeface="微软雅黑" panose="020B0503020204020204" pitchFamily="34" charset="-122"/>
              <a:ea typeface="微软雅黑" panose="020B0503020204020204" pitchFamily="34" charset="-122"/>
            </a:endParaRPr>
          </a:p>
        </p:txBody>
      </p:sp>
      <p:sp>
        <p:nvSpPr>
          <p:cNvPr id="8" name="标题 1"/>
          <p:cNvSpPr txBox="1"/>
          <p:nvPr/>
        </p:nvSpPr>
        <p:spPr>
          <a:xfrm>
            <a:off x="299803" y="835897"/>
            <a:ext cx="6370483" cy="6568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辅食添加，促进儿童心理行为发育</a:t>
            </a:r>
            <a:endParaRPr lang="en-US" altLang="zh-CN"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endParaRPr>
          </a:p>
        </p:txBody>
      </p:sp>
      <p:sp>
        <p:nvSpPr>
          <p:cNvPr id="9" name="矩形 8"/>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r>
              <a:rPr lang="zh-CN" altLang="en-US" dirty="0">
                <a:solidFill>
                  <a:srgbClr val="000000"/>
                </a:solidFill>
                <a:latin typeface="幼圆" panose="02010509060101010101" pitchFamily="49" charset="-122"/>
                <a:ea typeface="幼圆" panose="02010509060101010101" pitchFamily="49" charset="-122"/>
                <a:sym typeface="+mn-ea"/>
              </a:rPr>
              <a:t>-辅食添加</a:t>
            </a:r>
          </a:p>
        </p:txBody>
      </p:sp>
      <p:pic>
        <p:nvPicPr>
          <p:cNvPr id="5" name="Picture 4">
            <a:extLst>
              <a:ext uri="{FF2B5EF4-FFF2-40B4-BE49-F238E27FC236}">
                <a16:creationId xmlns:a16="http://schemas.microsoft.com/office/drawing/2014/main" id="{C3F02E1A-E3C2-4E28-B003-B723E7FF8199}"/>
              </a:ext>
            </a:extLst>
          </p:cNvPr>
          <p:cNvPicPr>
            <a:picLocks noChangeAspect="1"/>
          </p:cNvPicPr>
          <p:nvPr/>
        </p:nvPicPr>
        <p:blipFill>
          <a:blip r:embed="rId2"/>
          <a:stretch>
            <a:fillRect/>
          </a:stretch>
        </p:blipFill>
        <p:spPr>
          <a:xfrm>
            <a:off x="6096000" y="2527120"/>
            <a:ext cx="5573424" cy="382778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92414" y="2407372"/>
            <a:ext cx="10515600" cy="1500187"/>
          </a:xfrm>
        </p:spPr>
        <p:txBody>
          <a:bodyPr>
            <a:normAutofit/>
          </a:bodyPr>
          <a:lstStyle/>
          <a:p>
            <a:r>
              <a:rPr lang="zh-CN" altLang="en-US" sz="4800" b="1" dirty="0">
                <a:solidFill>
                  <a:srgbClr val="0070C0"/>
                </a:solidFill>
              </a:rPr>
              <a:t>                                 谢谢！</a:t>
            </a:r>
          </a:p>
        </p:txBody>
      </p:sp>
      <p:sp>
        <p:nvSpPr>
          <p:cNvPr id="4" name="灯片编号占位符 3"/>
          <p:cNvSpPr>
            <a:spLocks noGrp="1"/>
          </p:cNvSpPr>
          <p:nvPr>
            <p:ph type="sldNum" sz="quarter" idx="12"/>
          </p:nvPr>
        </p:nvSpPr>
        <p:spPr/>
        <p:txBody>
          <a:bodyPr/>
          <a:lstStyle/>
          <a:p>
            <a:fld id="{C19A3665-EC00-4665-BE35-61D9176EAF02}" type="slidenum">
              <a:rPr lang="zh-CN" altLang="en-US" smtClean="0"/>
              <a:t>43</a:t>
            </a:fld>
            <a:endParaRPr lang="zh-CN" altLang="en-US"/>
          </a:p>
        </p:txBody>
      </p:sp>
      <p:sp>
        <p:nvSpPr>
          <p:cNvPr id="5" name="文本框 4"/>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复习备选</a:t>
            </a:r>
          </a:p>
        </p:txBody>
      </p:sp>
      <p:sp>
        <p:nvSpPr>
          <p:cNvPr id="8" name="标题 1">
            <a:extLst>
              <a:ext uri="{FF2B5EF4-FFF2-40B4-BE49-F238E27FC236}">
                <a16:creationId xmlns:a16="http://schemas.microsoft.com/office/drawing/2014/main" id="{4EC51011-8438-440B-8AD7-B3343F56F965}"/>
              </a:ext>
            </a:extLst>
          </p:cNvPr>
          <p:cNvSpPr txBox="1">
            <a:spLocks/>
          </p:cNvSpPr>
          <p:nvPr/>
        </p:nvSpPr>
        <p:spPr>
          <a:xfrm>
            <a:off x="928832" y="1252538"/>
            <a:ext cx="10515600" cy="285273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30000"/>
              </a:lnSpc>
            </a:pPr>
            <a:br>
              <a:rPr lang="zh-CN" sz="1800" dirty="0">
                <a:solidFill>
                  <a:srgbClr val="000000"/>
                </a:solidFill>
                <a:latin typeface="微软雅黑" panose="020B0503020204020204" pitchFamily="34" charset="-122"/>
                <a:ea typeface="微软雅黑" panose="020B0503020204020204" pitchFamily="34" charset="-122"/>
                <a:cs typeface="+mn-cs"/>
              </a:rPr>
            </a:br>
            <a:br>
              <a:rPr lang="zh-CN" altLang="en-US" sz="1800" dirty="0">
                <a:latin typeface="微软雅黑" panose="020B0503020204020204" pitchFamily="34" charset="-122"/>
                <a:ea typeface="微软雅黑" panose="020B0503020204020204" pitchFamily="34" charset="-122"/>
                <a:cs typeface="楷体" charset="0"/>
              </a:rPr>
            </a:br>
            <a:br>
              <a:rPr lang="zh-CN" altLang="en-US" sz="1800" dirty="0">
                <a:latin typeface="微软雅黑" panose="020B0503020204020204" pitchFamily="34" charset="-122"/>
                <a:ea typeface="微软雅黑" panose="020B0503020204020204" pitchFamily="34" charset="-122"/>
              </a:rPr>
            </a:br>
            <a:endParaRPr lang="zh-CN" altLang="en-US" sz="1800" dirty="0">
              <a:latin typeface="微软雅黑" panose="020B0503020204020204" pitchFamily="34" charset="-122"/>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6386112" y="1558593"/>
            <a:ext cx="1611430" cy="656850"/>
          </a:xfrm>
        </p:spPr>
        <p:txBody>
          <a:bodyPr>
            <a:normAutofit/>
          </a:bodyPr>
          <a:lstStyle/>
          <a:p>
            <a:pPr algn="ctr"/>
            <a:r>
              <a:rPr lang="zh-CN" altLang="en-US" sz="2000" spc="300" dirty="0">
                <a:latin typeface="微软雅黑" panose="020B0503020204020204" pitchFamily="34" charset="-122"/>
                <a:ea typeface="微软雅黑" panose="020B0503020204020204" pitchFamily="34" charset="-122"/>
                <a:cs typeface="Arial" panose="020B0604020202020204"/>
                <a:sym typeface="Arial" panose="020B0604020202020204"/>
              </a:rPr>
              <a:t>良好含接</a:t>
            </a:r>
            <a:endParaRPr lang="zh-CN" altLang="en-US" sz="2000" spc="300" dirty="0">
              <a:latin typeface="微软雅黑" panose="020B0503020204020204" pitchFamily="34" charset="-122"/>
              <a:ea typeface="微软雅黑" panose="020B0503020204020204" pitchFamily="34" charset="-122"/>
            </a:endParaRPr>
          </a:p>
        </p:txBody>
      </p:sp>
      <p:sp>
        <p:nvSpPr>
          <p:cNvPr id="9" name="标题 1"/>
          <p:cNvSpPr txBox="1"/>
          <p:nvPr/>
        </p:nvSpPr>
        <p:spPr>
          <a:xfrm>
            <a:off x="9450404" y="1571894"/>
            <a:ext cx="1611430" cy="6568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000" spc="300" dirty="0">
                <a:latin typeface="微软雅黑" panose="020B0503020204020204" pitchFamily="34" charset="-122"/>
                <a:ea typeface="微软雅黑" panose="020B0503020204020204" pitchFamily="34" charset="-122"/>
                <a:cs typeface="Arial" panose="020B0604020202020204"/>
                <a:sym typeface="Arial" panose="020B0604020202020204"/>
              </a:rPr>
              <a:t>不良含接</a:t>
            </a:r>
            <a:endParaRPr lang="zh-CN" altLang="en-US" sz="2000" spc="300" dirty="0">
              <a:latin typeface="微软雅黑" panose="020B0503020204020204" pitchFamily="34" charset="-122"/>
              <a:ea typeface="微软雅黑" panose="020B0503020204020204" pitchFamily="34" charset="-122"/>
            </a:endParaRPr>
          </a:p>
        </p:txBody>
      </p:sp>
      <p:sp>
        <p:nvSpPr>
          <p:cNvPr id="12" name="Rectangle 5"/>
          <p:cNvSpPr>
            <a:spLocks noChangeArrowheads="1"/>
          </p:cNvSpPr>
          <p:nvPr/>
        </p:nvSpPr>
        <p:spPr bwMode="auto">
          <a:xfrm>
            <a:off x="454228" y="6415480"/>
            <a:ext cx="6233160"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zh-CN" altLang="en-US" sz="1000" dirty="0">
                <a:solidFill>
                  <a:schemeClr val="bg1">
                    <a:lumMod val="50000"/>
                  </a:schemeClr>
                </a:solidFill>
                <a:latin typeface="Arial" panose="020B0604020202020204" pitchFamily="34" charset="0"/>
                <a:cs typeface="Arial" panose="020B0604020202020204" pitchFamily="34" charset="0"/>
              </a:rPr>
              <a:t>资料来源</a:t>
            </a:r>
            <a:r>
              <a:rPr lang="en-US" altLang="en-US" sz="1000" dirty="0">
                <a:solidFill>
                  <a:schemeClr val="bg1">
                    <a:lumMod val="50000"/>
                  </a:schemeClr>
                </a:solidFill>
                <a:latin typeface="Arial" panose="020B0604020202020204" pitchFamily="34" charset="0"/>
                <a:cs typeface="Arial" panose="020B0604020202020204" pitchFamily="34" charset="0"/>
              </a:rPr>
              <a:t>World Health Organization. Baby-friendly hospital initiative training course for maternity staff, 2020.</a:t>
            </a:r>
          </a:p>
        </p:txBody>
      </p:sp>
      <p:sp>
        <p:nvSpPr>
          <p:cNvPr id="13" name="标题 1"/>
          <p:cNvSpPr txBox="1"/>
          <p:nvPr/>
        </p:nvSpPr>
        <p:spPr>
          <a:xfrm>
            <a:off x="299698" y="770441"/>
            <a:ext cx="7200000" cy="5412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含接</a:t>
            </a:r>
            <a:endParaRPr lang="zh-CN" altLang="en-US" sz="2400" spc="300" dirty="0">
              <a:solidFill>
                <a:srgbClr val="28AAE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8004725" y="2520428"/>
            <a:ext cx="1392315" cy="597945"/>
          </a:xfrm>
          <a:prstGeom prst="rect">
            <a:avLst/>
          </a:prstGeom>
          <a:noFill/>
        </p:spPr>
        <p:txBody>
          <a:bodyPr wrap="square">
            <a:noAutofit/>
          </a:bodyPr>
          <a:lstStyle/>
          <a:p>
            <a:r>
              <a:rPr lang="zh-CN" altLang="en-US" spc="300" dirty="0">
                <a:solidFill>
                  <a:srgbClr val="000000"/>
                </a:solidFill>
                <a:latin typeface="微软雅黑" panose="020B0503020204020204" pitchFamily="34" charset="-122"/>
                <a:ea typeface="微软雅黑" panose="020B0503020204020204" pitchFamily="34" charset="-122"/>
                <a:cs typeface="Arial" panose="020B0604020202020204"/>
                <a:sym typeface="Arial" panose="020B0604020202020204"/>
              </a:rPr>
              <a:t>外部图</a:t>
            </a:r>
            <a:endParaRPr lang="zh-CN" altLang="en-US" dirty="0">
              <a:solidFill>
                <a:srgbClr val="000000"/>
              </a:solidFill>
            </a:endParaRPr>
          </a:p>
        </p:txBody>
      </p:sp>
      <p:sp>
        <p:nvSpPr>
          <p:cNvPr id="3" name="灯片编号占位符 2"/>
          <p:cNvSpPr>
            <a:spLocks noGrp="1"/>
          </p:cNvSpPr>
          <p:nvPr>
            <p:ph type="sldNum" sz="quarter" idx="12"/>
          </p:nvPr>
        </p:nvSpPr>
        <p:spPr/>
        <p:txBody>
          <a:bodyPr/>
          <a:lstStyle/>
          <a:p>
            <a:fld id="{C19A3665-EC00-4665-BE35-61D9176EAF02}" type="slidenum">
              <a:rPr lang="zh-CN" altLang="en-US" smtClean="0"/>
              <a:t>5</a:t>
            </a:fld>
            <a:endParaRPr lang="zh-CN" altLang="en-US"/>
          </a:p>
        </p:txBody>
      </p:sp>
      <p:sp>
        <p:nvSpPr>
          <p:cNvPr id="4" name="矩形 3"/>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Picture 9" descr="Suc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2519" y="2210537"/>
            <a:ext cx="2012792" cy="1846519"/>
          </a:xfrm>
          <a:prstGeom prst="rect">
            <a:avLst/>
          </a:prstGeom>
          <a:noFill/>
          <a:ln>
            <a:noFill/>
          </a:ln>
        </p:spPr>
      </p:pic>
      <p:pic>
        <p:nvPicPr>
          <p:cNvPr id="10" name="Picture 10" descr="Suck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9723" y="2468245"/>
            <a:ext cx="2012792" cy="1746364"/>
          </a:xfrm>
          <a:prstGeom prst="rect">
            <a:avLst/>
          </a:prstGeom>
          <a:noFill/>
          <a:ln>
            <a:noFill/>
          </a:ln>
        </p:spPr>
      </p:pic>
      <p:pic>
        <p:nvPicPr>
          <p:cNvPr id="11" name="officeArt objec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8505" y="4372113"/>
            <a:ext cx="2109037" cy="1857922"/>
          </a:xfrm>
          <a:prstGeom prst="rect">
            <a:avLst/>
          </a:prstGeom>
          <a:ln w="12700" cap="flat">
            <a:noFill/>
            <a:miter lim="400000"/>
            <a:headEnd/>
            <a:tailEnd/>
          </a:ln>
          <a:effectLst/>
        </p:spPr>
      </p:pic>
      <p:pic>
        <p:nvPicPr>
          <p:cNvPr id="14" name="Picture 9" descr="Suck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53478" y="4485646"/>
            <a:ext cx="2109037" cy="1775310"/>
          </a:xfrm>
          <a:prstGeom prst="rect">
            <a:avLst/>
          </a:prstGeom>
          <a:noFill/>
          <a:ln>
            <a:noFill/>
          </a:ln>
        </p:spPr>
      </p:pic>
      <p:sp>
        <p:nvSpPr>
          <p:cNvPr id="16" name="文本框 15"/>
          <p:cNvSpPr txBox="1"/>
          <p:nvPr/>
        </p:nvSpPr>
        <p:spPr>
          <a:xfrm>
            <a:off x="7997542" y="4277065"/>
            <a:ext cx="1216642" cy="463497"/>
          </a:xfrm>
          <a:prstGeom prst="rect">
            <a:avLst/>
          </a:prstGeom>
          <a:noFill/>
        </p:spPr>
        <p:txBody>
          <a:bodyPr wrap="square">
            <a:noAutofit/>
          </a:bodyPr>
          <a:lstStyle/>
          <a:p>
            <a:r>
              <a:rPr lang="zh-CN" altLang="en-US" spc="300" dirty="0">
                <a:latin typeface="微软雅黑" panose="020B0503020204020204" pitchFamily="34" charset="-122"/>
                <a:ea typeface="微软雅黑" panose="020B0503020204020204" pitchFamily="34" charset="-122"/>
                <a:cs typeface="Arial" panose="020B0604020202020204"/>
                <a:sym typeface="Arial" panose="020B0604020202020204"/>
              </a:rPr>
              <a:t>内部图</a:t>
            </a:r>
            <a:endParaRPr lang="zh-CN" altLang="en-US" dirty="0"/>
          </a:p>
        </p:txBody>
      </p:sp>
      <p:sp>
        <p:nvSpPr>
          <p:cNvPr id="17" name="文本框 16"/>
          <p:cNvSpPr txBox="1"/>
          <p:nvPr/>
        </p:nvSpPr>
        <p:spPr>
          <a:xfrm>
            <a:off x="433901" y="1656219"/>
            <a:ext cx="3693634" cy="4099932"/>
          </a:xfrm>
          <a:prstGeom prst="rect">
            <a:avLst/>
          </a:prstGeom>
          <a:noFill/>
        </p:spPr>
        <p:txBody>
          <a:bodyPr wrap="square">
            <a:noAutofit/>
          </a:bodyPr>
          <a:lstStyle/>
          <a:p>
            <a:pPr algn="ctr">
              <a:lnSpc>
                <a:spcPct val="130000"/>
              </a:lnSpc>
            </a:pPr>
            <a:r>
              <a:rPr lang="zh-CN" altLang="en-US" b="1" spc="300" dirty="0">
                <a:solidFill>
                  <a:srgbClr val="000000"/>
                </a:solidFill>
                <a:latin typeface="微软雅黑" charset="0"/>
                <a:ea typeface="微软雅黑" charset="0"/>
                <a:cs typeface="微软雅黑" charset="0"/>
              </a:rPr>
              <a:t>良好含接的要点</a:t>
            </a:r>
          </a:p>
          <a:p>
            <a:pPr algn="ctr">
              <a:lnSpc>
                <a:spcPct val="130000"/>
              </a:lnSpc>
            </a:pPr>
            <a:endParaRPr lang="zh-CN" altLang="en-US" dirty="0">
              <a:solidFill>
                <a:srgbClr val="000000"/>
              </a:solidFill>
              <a:latin typeface="微软雅黑" charset="0"/>
              <a:ea typeface="微软雅黑" charset="0"/>
              <a:cs typeface="微软雅黑" charset="0"/>
            </a:endParaRPr>
          </a:p>
          <a:p>
            <a:pPr algn="l">
              <a:lnSpc>
                <a:spcPct val="130000"/>
              </a:lnSpc>
            </a:pPr>
            <a:r>
              <a:rPr lang="en-US" altLang="zh-CN" dirty="0">
                <a:solidFill>
                  <a:srgbClr val="000000"/>
                </a:solidFill>
                <a:latin typeface="微软雅黑" charset="0"/>
                <a:ea typeface="微软雅黑" charset="0"/>
                <a:cs typeface="微软雅黑" charset="0"/>
              </a:rPr>
              <a:t>1  </a:t>
            </a:r>
            <a:r>
              <a:rPr lang="zh-CN" altLang="en-US" dirty="0">
                <a:solidFill>
                  <a:srgbClr val="000000"/>
                </a:solidFill>
                <a:latin typeface="微软雅黑" charset="0"/>
                <a:ea typeface="微软雅黑" charset="0"/>
                <a:cs typeface="微软雅黑" charset="0"/>
              </a:rPr>
              <a:t>婴儿嘴张大</a:t>
            </a:r>
            <a:endParaRPr lang="en-US" altLang="zh-CN" dirty="0">
              <a:solidFill>
                <a:srgbClr val="000000"/>
              </a:solidFill>
              <a:latin typeface="微软雅黑" charset="0"/>
              <a:ea typeface="微软雅黑" charset="0"/>
              <a:cs typeface="微软雅黑" charset="0"/>
            </a:endParaRPr>
          </a:p>
          <a:p>
            <a:pPr algn="l">
              <a:lnSpc>
                <a:spcPct val="130000"/>
              </a:lnSpc>
            </a:pPr>
            <a:r>
              <a:rPr lang="en-US" altLang="zh-CN" dirty="0">
                <a:solidFill>
                  <a:srgbClr val="000000"/>
                </a:solidFill>
                <a:latin typeface="微软雅黑" charset="0"/>
                <a:ea typeface="微软雅黑" charset="0"/>
                <a:cs typeface="微软雅黑" charset="0"/>
              </a:rPr>
              <a:t>2  </a:t>
            </a:r>
            <a:r>
              <a:rPr lang="zh-CN" altLang="en-US" dirty="0">
                <a:solidFill>
                  <a:srgbClr val="000000"/>
                </a:solidFill>
                <a:latin typeface="微软雅黑" charset="0"/>
                <a:ea typeface="微软雅黑" charset="0"/>
                <a:cs typeface="微软雅黑" charset="0"/>
                <a:sym typeface="+mn-ea"/>
              </a:rPr>
              <a:t>婴儿</a:t>
            </a:r>
            <a:r>
              <a:rPr lang="zh-CN" altLang="en-US" dirty="0">
                <a:solidFill>
                  <a:srgbClr val="000000"/>
                </a:solidFill>
                <a:latin typeface="微软雅黑" charset="0"/>
                <a:ea typeface="微软雅黑" charset="0"/>
                <a:cs typeface="微软雅黑" charset="0"/>
              </a:rPr>
              <a:t>下唇向外翻</a:t>
            </a:r>
            <a:endParaRPr lang="en-US" altLang="zh-CN" dirty="0">
              <a:solidFill>
                <a:srgbClr val="000000"/>
              </a:solidFill>
              <a:latin typeface="微软雅黑" charset="0"/>
              <a:ea typeface="微软雅黑" charset="0"/>
              <a:cs typeface="微软雅黑" charset="0"/>
            </a:endParaRPr>
          </a:p>
          <a:p>
            <a:pPr algn="l">
              <a:lnSpc>
                <a:spcPct val="130000"/>
              </a:lnSpc>
            </a:pPr>
            <a:r>
              <a:rPr lang="en-US" altLang="zh-CN" dirty="0">
                <a:solidFill>
                  <a:srgbClr val="000000"/>
                </a:solidFill>
                <a:latin typeface="微软雅黑" charset="0"/>
                <a:ea typeface="微软雅黑" charset="0"/>
                <a:cs typeface="微软雅黑" charset="0"/>
              </a:rPr>
              <a:t>3  </a:t>
            </a:r>
            <a:r>
              <a:rPr lang="zh-CN" altLang="en-US" dirty="0">
                <a:solidFill>
                  <a:srgbClr val="000000"/>
                </a:solidFill>
                <a:latin typeface="微软雅黑" charset="0"/>
                <a:ea typeface="微软雅黑" charset="0"/>
                <a:cs typeface="微软雅黑" charset="0"/>
                <a:sym typeface="+mn-ea"/>
              </a:rPr>
              <a:t>婴儿</a:t>
            </a:r>
            <a:r>
              <a:rPr lang="zh-CN" altLang="en-US" dirty="0">
                <a:solidFill>
                  <a:srgbClr val="000000"/>
                </a:solidFill>
                <a:latin typeface="微软雅黑" charset="0"/>
                <a:ea typeface="微软雅黑" charset="0"/>
                <a:cs typeface="微软雅黑" charset="0"/>
              </a:rPr>
              <a:t>下巴贴乳房</a:t>
            </a:r>
            <a:endParaRPr lang="en-US" altLang="zh-CN" dirty="0">
              <a:solidFill>
                <a:srgbClr val="000000"/>
              </a:solidFill>
              <a:latin typeface="微软雅黑" charset="0"/>
              <a:ea typeface="微软雅黑" charset="0"/>
              <a:cs typeface="微软雅黑" charset="0"/>
            </a:endParaRPr>
          </a:p>
          <a:p>
            <a:pPr algn="l">
              <a:lnSpc>
                <a:spcPct val="130000"/>
              </a:lnSpc>
            </a:pPr>
            <a:r>
              <a:rPr lang="en-US" altLang="zh-CN" dirty="0">
                <a:solidFill>
                  <a:srgbClr val="000000"/>
                </a:solidFill>
                <a:latin typeface="微软雅黑" charset="0"/>
                <a:ea typeface="微软雅黑" charset="0"/>
                <a:cs typeface="微软雅黑" charset="0"/>
              </a:rPr>
              <a:t>4  </a:t>
            </a:r>
            <a:r>
              <a:rPr lang="zh-CN" altLang="en-US" dirty="0">
                <a:solidFill>
                  <a:srgbClr val="000000"/>
                </a:solidFill>
                <a:latin typeface="微软雅黑" charset="0"/>
                <a:ea typeface="微软雅黑" charset="0"/>
                <a:cs typeface="微软雅黑" charset="0"/>
                <a:sym typeface="+mn-ea"/>
              </a:rPr>
              <a:t>婴儿</a:t>
            </a:r>
            <a:r>
              <a:rPr lang="zh-CN" altLang="en-US" dirty="0">
                <a:solidFill>
                  <a:srgbClr val="000000"/>
                </a:solidFill>
                <a:latin typeface="微软雅黑" charset="0"/>
                <a:ea typeface="微软雅黑" charset="0"/>
                <a:cs typeface="微软雅黑" charset="0"/>
              </a:rPr>
              <a:t>上唇露出的乳晕比下唇多</a:t>
            </a:r>
          </a:p>
          <a:p>
            <a:pPr algn="ctr">
              <a:lnSpc>
                <a:spcPct val="130000"/>
              </a:lnSpc>
            </a:pPr>
            <a:endParaRPr lang="zh-CN" altLang="en-US" dirty="0">
              <a:solidFill>
                <a:srgbClr val="000000"/>
              </a:solidFill>
              <a:latin typeface="微软雅黑" charset="0"/>
              <a:ea typeface="微软雅黑" charset="0"/>
              <a:cs typeface="微软雅黑" charset="0"/>
            </a:endParaRPr>
          </a:p>
        </p:txBody>
      </p:sp>
      <p:sp>
        <p:nvSpPr>
          <p:cNvPr id="19" name="文本框 18"/>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第二节 母乳喂养</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母乳喂养技巧练习</a:t>
            </a:r>
          </a:p>
        </p:txBody>
      </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9950" y="726554"/>
            <a:ext cx="7200000" cy="656850"/>
          </a:xfrm>
        </p:spPr>
        <p:txBody>
          <a:bodyPr>
            <a:normAutofit/>
          </a:bodyPr>
          <a:lstStyle/>
          <a:p>
            <a:r>
              <a:rPr lang="zh-CN" altLang="en-US" sz="2400" spc="300" dirty="0">
                <a:solidFill>
                  <a:srgbClr val="28AAE1"/>
                </a:solidFill>
                <a:latin typeface="微软雅黑" panose="020B0503020204020204" pitchFamily="34" charset="-122"/>
                <a:ea typeface="微软雅黑" panose="020B0503020204020204" pitchFamily="34" charset="-122"/>
              </a:rPr>
              <a:t>有效吸吮</a:t>
            </a:r>
          </a:p>
        </p:txBody>
      </p:sp>
      <p:sp>
        <p:nvSpPr>
          <p:cNvPr id="6" name="Shape 38"/>
          <p:cNvSpPr/>
          <p:nvPr/>
        </p:nvSpPr>
        <p:spPr>
          <a:xfrm>
            <a:off x="571718" y="2134985"/>
            <a:ext cx="6656722" cy="2778774"/>
          </a:xfrm>
          <a:prstGeom prst="rect">
            <a:avLst/>
          </a:prstGeom>
          <a:ln w="12700">
            <a:miter lim="400000"/>
          </a:ln>
        </p:spPr>
        <p:txBody>
          <a:bodyPr wrap="square" lIns="45719" rIns="45719">
            <a:spAutoFit/>
          </a:bodyPr>
          <a:lstStyle>
            <a:lvl1pPr>
              <a:defRPr sz="2800">
                <a:solidFill>
                  <a:srgbClr val="FFFF00"/>
                </a:solidFill>
                <a:latin typeface="Arial" panose="020B0604020202020204"/>
                <a:ea typeface="Arial" panose="020B0604020202020204"/>
                <a:cs typeface="Arial" panose="020B0604020202020204"/>
                <a:sym typeface="Arial" panose="020B0604020202020204"/>
              </a:defRPr>
            </a:lvl1pPr>
          </a:lstStyle>
          <a:p>
            <a:pPr marL="285750" indent="-285750">
              <a:lnSpc>
                <a:spcPct val="200000"/>
              </a:lnSpc>
              <a:buClr>
                <a:srgbClr val="0070C0"/>
              </a:buClr>
              <a:buSzPct val="150000"/>
              <a:buFont typeface="微软雅黑" panose="020B0503020204020204" pitchFamily="34" charset="-122"/>
              <a:buChar char="+"/>
              <a:defRPr sz="1800">
                <a:solidFill>
                  <a:srgbClr val="000000"/>
                </a:solidFill>
              </a:defRPr>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观察到婴儿持续吸吮和吞咽，伴有偶尔的停顿</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ct val="200000"/>
              </a:lnSpc>
              <a:buClr>
                <a:srgbClr val="0070C0"/>
              </a:buClr>
              <a:buSzPct val="150000"/>
              <a:buFont typeface="微软雅黑" panose="020B0503020204020204" pitchFamily="34" charset="-122"/>
              <a:buChar char="+"/>
              <a:defRPr sz="1800">
                <a:solidFill>
                  <a:srgbClr val="000000"/>
                </a:solidFill>
              </a:defRPr>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能够听到婴儿吞咽的声音</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ct val="200000"/>
              </a:lnSpc>
              <a:buClr>
                <a:srgbClr val="0070C0"/>
              </a:buClr>
              <a:buSzPct val="150000"/>
              <a:buFont typeface="微软雅黑" panose="020B0503020204020204" pitchFamily="34" charset="-122"/>
              <a:buChar char="+"/>
              <a:defRPr sz="1800">
                <a:solidFill>
                  <a:srgbClr val="000000"/>
                </a:solidFill>
              </a:defRPr>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手和手臂放松</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ct val="200000"/>
              </a:lnSpc>
              <a:buClr>
                <a:srgbClr val="0070C0"/>
              </a:buClr>
              <a:buSzPct val="150000"/>
              <a:buFont typeface="微软雅黑" panose="020B0503020204020204" pitchFamily="34" charset="-122"/>
              <a:buChar char="+"/>
              <a:defRPr sz="1800">
                <a:solidFill>
                  <a:srgbClr val="000000"/>
                </a:solidFill>
              </a:defRPr>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嘴唇湿润</a:t>
            </a:r>
            <a:endPar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endParaRPr>
          </a:p>
          <a:p>
            <a:pPr marL="285750" indent="-285750">
              <a:lnSpc>
                <a:spcPct val="200000"/>
              </a:lnSpc>
              <a:buClr>
                <a:srgbClr val="0070C0"/>
              </a:buClr>
              <a:buSzPct val="150000"/>
              <a:buFont typeface="微软雅黑" panose="020B0503020204020204" pitchFamily="34" charset="-122"/>
              <a:buChar char="+"/>
              <a:defRPr sz="1800">
                <a:solidFill>
                  <a:srgbClr val="000000"/>
                </a:solidFill>
              </a:defRPr>
            </a:pPr>
            <a:r>
              <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rPr>
              <a:t>吃奶之后露出满足的表情</a:t>
            </a:r>
          </a:p>
        </p:txBody>
      </p:sp>
      <p:sp>
        <p:nvSpPr>
          <p:cNvPr id="7" name="文本框 6"/>
          <p:cNvSpPr txBox="1"/>
          <p:nvPr/>
        </p:nvSpPr>
        <p:spPr>
          <a:xfrm>
            <a:off x="571718" y="1599279"/>
            <a:ext cx="4572000" cy="368300"/>
          </a:xfrm>
          <a:prstGeom prst="rect">
            <a:avLst/>
          </a:prstGeom>
          <a:noFill/>
        </p:spPr>
        <p:txBody>
          <a:bodyPr wrap="square">
            <a:spAutoFit/>
          </a:bodyPr>
          <a:lstStyle/>
          <a:p>
            <a:r>
              <a:rPr lang="zh-CN" altLang="en-US" b="1" spc="300" dirty="0">
                <a:latin typeface="微软雅黑" panose="020B0503020204020204" pitchFamily="34" charset="-122"/>
                <a:ea typeface="微软雅黑" panose="020B0503020204020204" pitchFamily="34" charset="-122"/>
                <a:cs typeface="Arial" panose="020B0604020202020204"/>
                <a:sym typeface="Arial" panose="020B0604020202020204"/>
              </a:rPr>
              <a:t>婴儿有效吸吮母乳的表现</a:t>
            </a:r>
            <a:endParaRPr lang="zh-CN" altLang="en-US" b="1" dirty="0"/>
          </a:p>
        </p:txBody>
      </p:sp>
      <p:sp>
        <p:nvSpPr>
          <p:cNvPr id="4" name="灯片编号占位符 3"/>
          <p:cNvSpPr>
            <a:spLocks noGrp="1"/>
          </p:cNvSpPr>
          <p:nvPr>
            <p:ph type="sldNum" sz="quarter" idx="12"/>
          </p:nvPr>
        </p:nvSpPr>
        <p:spPr/>
        <p:txBody>
          <a:bodyPr/>
          <a:lstStyle/>
          <a:p>
            <a:fld id="{C19A3665-EC00-4665-BE35-61D9176EAF02}" type="slidenum">
              <a:rPr lang="zh-CN" altLang="en-US" smtClean="0"/>
              <a:t>6</a:t>
            </a:fld>
            <a:endParaRPr lang="zh-CN" altLang="en-US"/>
          </a:p>
        </p:txBody>
      </p:sp>
      <p:sp>
        <p:nvSpPr>
          <p:cNvPr id="8" name="矩形 7"/>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5" name="图片 14"/>
          <p:cNvPicPr>
            <a:picLocks noChangeAspect="1"/>
          </p:cNvPicPr>
          <p:nvPr/>
        </p:nvPicPr>
        <p:blipFill>
          <a:blip r:embed="rId3"/>
          <a:stretch>
            <a:fillRect/>
          </a:stretch>
        </p:blipFill>
        <p:spPr>
          <a:xfrm>
            <a:off x="6748130" y="1968611"/>
            <a:ext cx="4223008" cy="3819291"/>
          </a:xfrm>
          <a:prstGeom prst="rect">
            <a:avLst/>
          </a:prstGeom>
        </p:spPr>
      </p:pic>
      <p:sp>
        <p:nvSpPr>
          <p:cNvPr id="12" name="Rectangle 5"/>
          <p:cNvSpPr>
            <a:spLocks noChangeArrowheads="1"/>
          </p:cNvSpPr>
          <p:nvPr/>
        </p:nvSpPr>
        <p:spPr bwMode="auto">
          <a:xfrm>
            <a:off x="454228" y="6415480"/>
            <a:ext cx="6233160"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zh-CN" altLang="en-US" sz="1000" dirty="0">
                <a:solidFill>
                  <a:schemeClr val="bg1">
                    <a:lumMod val="50000"/>
                  </a:schemeClr>
                </a:solidFill>
                <a:latin typeface="Arial" panose="020B0604020202020204" pitchFamily="34" charset="0"/>
                <a:cs typeface="Arial" panose="020B0604020202020204" pitchFamily="34" charset="0"/>
              </a:rPr>
              <a:t>资料来源</a:t>
            </a:r>
            <a:r>
              <a:rPr lang="en-US" altLang="en-US" sz="1000" dirty="0">
                <a:solidFill>
                  <a:schemeClr val="bg1">
                    <a:lumMod val="50000"/>
                  </a:schemeClr>
                </a:solidFill>
                <a:latin typeface="Arial" panose="020B0604020202020204" pitchFamily="34" charset="0"/>
                <a:cs typeface="Arial" panose="020B0604020202020204" pitchFamily="34" charset="0"/>
              </a:rPr>
              <a:t>World Health Organization. Baby-friendly hospital initiative training course for maternity staff, 2020.</a:t>
            </a:r>
          </a:p>
        </p:txBody>
      </p:sp>
      <p:sp>
        <p:nvSpPr>
          <p:cNvPr id="10" name="文本框 9"/>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第二节 母乳喂养</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母乳喂养技巧练习</a:t>
            </a: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61"/>
          <p:cNvSpPr/>
          <p:nvPr/>
        </p:nvSpPr>
        <p:spPr>
          <a:xfrm>
            <a:off x="986232" y="6564608"/>
            <a:ext cx="2259330" cy="245110"/>
          </a:xfrm>
          <a:prstGeom prst="rect">
            <a:avLst/>
          </a:prstGeom>
          <a:ln w="12700">
            <a:miter lim="400000"/>
          </a:ln>
        </p:spPr>
        <p:txBody>
          <a:bodyPr wrap="none" lIns="45719" rIns="45719">
            <a:spAutoFit/>
          </a:bodyPr>
          <a:lstStyle>
            <a:lvl1pPr>
              <a:defRPr>
                <a:solidFill>
                  <a:srgbClr val="FFFF00"/>
                </a:solidFill>
                <a:latin typeface="Arial" panose="020B0604020202020204"/>
                <a:ea typeface="Arial" panose="020B0604020202020204"/>
                <a:cs typeface="Arial" panose="020B0604020202020204"/>
                <a:sym typeface="Arial" panose="020B0604020202020204"/>
              </a:defRPr>
            </a:lvl1pPr>
          </a:lstStyle>
          <a:p>
            <a:pPr lvl="0">
              <a:defRPr>
                <a:solidFill>
                  <a:srgbClr val="000000"/>
                </a:solidFill>
              </a:defRPr>
            </a:pPr>
            <a:r>
              <a:rPr lang="zh-CN" altLang="en-US" sz="1000" dirty="0">
                <a:solidFill>
                  <a:schemeClr val="tx1">
                    <a:lumMod val="65000"/>
                    <a:lumOff val="35000"/>
                  </a:schemeClr>
                </a:solidFill>
                <a:latin typeface="Microsoft YaHei Light" panose="020B0503020204020204" pitchFamily="34" charset="-122"/>
                <a:ea typeface="Microsoft YaHei Light" panose="020B0503020204020204" pitchFamily="34" charset="-122"/>
              </a:rPr>
              <a:t>资料来源</a:t>
            </a:r>
            <a:r>
              <a:rPr lang="en-US" altLang="zh-CN" sz="1000" dirty="0">
                <a:solidFill>
                  <a:schemeClr val="tx1">
                    <a:lumMod val="65000"/>
                    <a:lumOff val="35000"/>
                  </a:schemeClr>
                </a:solidFill>
                <a:latin typeface="Microsoft YaHei Light" panose="020B0503020204020204" pitchFamily="34" charset="-122"/>
                <a:ea typeface="Microsoft YaHei Light" panose="020B0503020204020204" pitchFamily="34" charset="-122"/>
              </a:rPr>
              <a:t>:</a:t>
            </a:r>
            <a:r>
              <a:rPr lang="zh-CN" altLang="en-US" sz="1000" dirty="0">
                <a:solidFill>
                  <a:schemeClr val="tx1">
                    <a:lumMod val="65000"/>
                    <a:lumOff val="35000"/>
                  </a:schemeClr>
                </a:solidFill>
                <a:latin typeface="Microsoft YaHei Light" panose="020B0503020204020204" pitchFamily="34" charset="-122"/>
                <a:ea typeface="Microsoft YaHei Light" panose="020B0503020204020204" pitchFamily="34" charset="-122"/>
              </a:rPr>
              <a:t>英国国家分娩基金会（</a:t>
            </a:r>
            <a:r>
              <a:rPr lang="en-US" altLang="zh-CN" sz="1000" dirty="0">
                <a:solidFill>
                  <a:schemeClr val="tx1">
                    <a:lumMod val="65000"/>
                    <a:lumOff val="35000"/>
                  </a:schemeClr>
                </a:solidFill>
                <a:latin typeface="Microsoft YaHei Light" panose="020B0503020204020204" pitchFamily="34" charset="-122"/>
                <a:ea typeface="Microsoft YaHei Light" panose="020B0503020204020204" pitchFamily="34" charset="-122"/>
              </a:rPr>
              <a:t>CNT</a:t>
            </a:r>
            <a:r>
              <a:rPr lang="zh-CN" altLang="en-US" sz="1000" dirty="0">
                <a:solidFill>
                  <a:schemeClr val="tx1">
                    <a:lumMod val="65000"/>
                    <a:lumOff val="35000"/>
                  </a:schemeClr>
                </a:solidFill>
                <a:latin typeface="Microsoft YaHei Light" panose="020B0503020204020204" pitchFamily="34" charset="-122"/>
                <a:ea typeface="Microsoft YaHei Light" panose="020B0503020204020204" pitchFamily="34" charset="-122"/>
              </a:rPr>
              <a:t>）</a:t>
            </a:r>
            <a:endParaRPr sz="1000" dirty="0">
              <a:solidFill>
                <a:schemeClr val="tx1">
                  <a:lumMod val="65000"/>
                  <a:lumOff val="35000"/>
                </a:schemeClr>
              </a:solidFill>
              <a:latin typeface="Microsoft YaHei Light" panose="020B0503020204020204" pitchFamily="34" charset="-122"/>
              <a:ea typeface="Microsoft YaHei Light" panose="020B0503020204020204" pitchFamily="34" charset="-122"/>
            </a:endParaRPr>
          </a:p>
        </p:txBody>
      </p:sp>
      <p:sp>
        <p:nvSpPr>
          <p:cNvPr id="2" name="标题 1"/>
          <p:cNvSpPr txBox="1"/>
          <p:nvPr/>
        </p:nvSpPr>
        <p:spPr>
          <a:xfrm>
            <a:off x="199962" y="772518"/>
            <a:ext cx="4453501" cy="6568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000"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图片观察：让宝宝自己含接</a:t>
            </a:r>
            <a:endParaRPr lang="zh-CN" altLang="en-US" sz="2000" spc="300" dirty="0">
              <a:solidFill>
                <a:srgbClr val="28AAE1"/>
              </a:solidFill>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12"/>
          </p:nvPr>
        </p:nvSpPr>
        <p:spPr/>
        <p:txBody>
          <a:bodyPr/>
          <a:lstStyle/>
          <a:p>
            <a:fld id="{C19A3665-EC00-4665-BE35-61D9176EAF02}" type="slidenum">
              <a:rPr lang="zh-CN" altLang="en-US" smtClean="0"/>
              <a:t>7</a:t>
            </a:fld>
            <a:endParaRPr lang="zh-CN" altLang="en-US"/>
          </a:p>
        </p:txBody>
      </p:sp>
      <p:sp>
        <p:nvSpPr>
          <p:cNvPr id="4" name="矩形 3"/>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descr="upload_post_object_v2_001311254"/>
          <p:cNvPicPr>
            <a:picLocks noChangeAspect="1"/>
          </p:cNvPicPr>
          <p:nvPr/>
        </p:nvPicPr>
        <p:blipFill>
          <a:blip r:embed="rId3"/>
          <a:stretch>
            <a:fillRect/>
          </a:stretch>
        </p:blipFill>
        <p:spPr>
          <a:xfrm>
            <a:off x="986232" y="1438566"/>
            <a:ext cx="6513571" cy="5035237"/>
          </a:xfrm>
          <a:prstGeom prst="rect">
            <a:avLst/>
          </a:prstGeom>
        </p:spPr>
      </p:pic>
      <p:sp>
        <p:nvSpPr>
          <p:cNvPr id="7" name="文本框 6"/>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第二节 母乳喂养</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母乳喂养技巧练习</a:t>
            </a:r>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1750" t="14436" r="3248" b="9652"/>
          <a:stretch>
            <a:fillRect/>
          </a:stretch>
        </p:blipFill>
        <p:spPr bwMode="auto">
          <a:xfrm>
            <a:off x="4393912" y="1347724"/>
            <a:ext cx="6959888" cy="467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246888" y="942255"/>
            <a:ext cx="4572000" cy="368300"/>
          </a:xfrm>
          <a:prstGeom prst="rect">
            <a:avLst/>
          </a:prstGeom>
          <a:noFill/>
        </p:spPr>
        <p:txBody>
          <a:bodyPr wrap="square">
            <a:spAutoFit/>
          </a:bodyPr>
          <a:lstStyle/>
          <a:p>
            <a:pPr algn="l"/>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图片练习</a:t>
            </a:r>
            <a:r>
              <a:rPr lang="en-US" altLang="zh-CN"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1</a:t>
            </a:r>
            <a:endParaRPr lang="zh-CN" altLang="en-US" spc="300" dirty="0">
              <a:solidFill>
                <a:srgbClr val="28AAE1"/>
              </a:solidFill>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12"/>
          </p:nvPr>
        </p:nvSpPr>
        <p:spPr/>
        <p:txBody>
          <a:bodyPr/>
          <a:lstStyle/>
          <a:p>
            <a:fld id="{C19A3665-EC00-4665-BE35-61D9176EAF02}" type="slidenum">
              <a:rPr lang="zh-CN" altLang="en-US" smtClean="0"/>
              <a:t>8</a:t>
            </a:fld>
            <a:endParaRPr lang="zh-CN" altLang="en-US"/>
          </a:p>
        </p:txBody>
      </p:sp>
      <p:sp>
        <p:nvSpPr>
          <p:cNvPr id="8" name="矩形 7"/>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Rectangle 5"/>
          <p:cNvSpPr>
            <a:spLocks noChangeArrowheads="1"/>
          </p:cNvSpPr>
          <p:nvPr/>
        </p:nvSpPr>
        <p:spPr bwMode="auto">
          <a:xfrm>
            <a:off x="371743" y="6446269"/>
            <a:ext cx="3973830"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zh-CN" altLang="en-US" sz="1000" dirty="0">
                <a:solidFill>
                  <a:schemeClr val="bg1">
                    <a:lumMod val="50000"/>
                  </a:schemeClr>
                </a:solidFill>
                <a:latin typeface="Arial" panose="020B0604020202020204" pitchFamily="34" charset="0"/>
                <a:cs typeface="Arial" panose="020B0604020202020204" pitchFamily="34" charset="0"/>
              </a:rPr>
              <a:t>资料来源 </a:t>
            </a:r>
            <a:r>
              <a:rPr lang="en-US" altLang="en-US" sz="1000" dirty="0">
                <a:solidFill>
                  <a:schemeClr val="bg1">
                    <a:lumMod val="50000"/>
                  </a:schemeClr>
                </a:solidFill>
                <a:latin typeface="Arial" panose="020B0604020202020204" pitchFamily="34" charset="0"/>
                <a:cs typeface="Arial" panose="020B0604020202020204" pitchFamily="34" charset="0"/>
              </a:rPr>
              <a:t>WHO. Breastfeeding counselling: a training course (1993)</a:t>
            </a:r>
          </a:p>
        </p:txBody>
      </p:sp>
      <p:sp>
        <p:nvSpPr>
          <p:cNvPr id="4" name="文本框 3"/>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第二节 母乳喂养</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母乳喂养技巧练习</a:t>
            </a:r>
          </a:p>
        </p:txBody>
      </p:sp>
      <p:sp>
        <p:nvSpPr>
          <p:cNvPr id="9" name="文本框 8"/>
          <p:cNvSpPr txBox="1"/>
          <p:nvPr/>
        </p:nvSpPr>
        <p:spPr>
          <a:xfrm>
            <a:off x="299720" y="1574800"/>
            <a:ext cx="3776133" cy="3194050"/>
          </a:xfrm>
          <a:prstGeom prst="rect">
            <a:avLst/>
          </a:prstGeom>
          <a:noFill/>
        </p:spPr>
        <p:txBody>
          <a:bodyPr wrap="square" rtlCol="0" anchor="t">
            <a:noAutofit/>
          </a:bodyPr>
          <a:lstStyle/>
          <a:p>
            <a:pPr indent="0">
              <a:lnSpc>
                <a:spcPct val="130000"/>
              </a:lnSpc>
              <a:buNone/>
            </a:pPr>
            <a:r>
              <a:rPr lang="en-US" altLang="zh-CN" sz="2000">
                <a:solidFill>
                  <a:srgbClr val="000000"/>
                </a:solidFill>
                <a:latin typeface="微软雅黑" charset="0"/>
                <a:ea typeface="微软雅黑" charset="0"/>
                <a:cs typeface="微软雅黑" charset="0"/>
                <a:sym typeface="+mn-ea"/>
              </a:rPr>
              <a:t>1. </a:t>
            </a:r>
            <a:r>
              <a:rPr lang="zh-CN" altLang="en-US" sz="2000">
                <a:solidFill>
                  <a:srgbClr val="000000"/>
                </a:solidFill>
                <a:latin typeface="微软雅黑" charset="0"/>
                <a:ea typeface="微软雅黑" charset="0"/>
                <a:cs typeface="微软雅黑" charset="0"/>
                <a:sym typeface="+mn-ea"/>
              </a:rPr>
              <a:t>在这张图片可以识别出</a:t>
            </a:r>
            <a:r>
              <a:rPr lang="zh-CN" sz="2000">
                <a:solidFill>
                  <a:srgbClr val="000000"/>
                </a:solidFill>
                <a:latin typeface="微软雅黑" charset="0"/>
                <a:ea typeface="微软雅黑" charset="0"/>
                <a:cs typeface="微软雅黑" charset="0"/>
                <a:sym typeface="+mn-ea"/>
              </a:rPr>
              <a:t>哪些</a:t>
            </a:r>
            <a:r>
              <a:rPr lang="zh-CN" altLang="en-US" sz="2000">
                <a:solidFill>
                  <a:srgbClr val="000000"/>
                </a:solidFill>
                <a:latin typeface="微软雅黑" charset="0"/>
                <a:ea typeface="微软雅黑" charset="0"/>
                <a:cs typeface="微软雅黑" charset="0"/>
                <a:sym typeface="+mn-ea"/>
              </a:rPr>
              <a:t>含接</a:t>
            </a:r>
            <a:r>
              <a:rPr lang="zh-CN" sz="2000">
                <a:solidFill>
                  <a:srgbClr val="000000"/>
                </a:solidFill>
                <a:latin typeface="微软雅黑" charset="0"/>
                <a:ea typeface="微软雅黑" charset="0"/>
                <a:cs typeface="微软雅黑" charset="0"/>
                <a:sym typeface="+mn-ea"/>
              </a:rPr>
              <a:t>指征</a:t>
            </a:r>
            <a:r>
              <a:rPr lang="zh-CN" altLang="en-US" sz="2000">
                <a:solidFill>
                  <a:srgbClr val="000000"/>
                </a:solidFill>
                <a:latin typeface="微软雅黑" charset="0"/>
                <a:ea typeface="微软雅黑" charset="0"/>
                <a:cs typeface="微软雅黑" charset="0"/>
                <a:sym typeface="+mn-ea"/>
              </a:rPr>
              <a:t>？</a:t>
            </a:r>
          </a:p>
          <a:p>
            <a:pPr indent="0">
              <a:lnSpc>
                <a:spcPct val="130000"/>
              </a:lnSpc>
              <a:buNone/>
            </a:pPr>
            <a:r>
              <a:rPr lang="en-US" altLang="zh-CN" sz="2000">
                <a:solidFill>
                  <a:srgbClr val="000000"/>
                </a:solidFill>
                <a:latin typeface="微软雅黑" charset="0"/>
                <a:ea typeface="微软雅黑" charset="0"/>
                <a:cs typeface="微软雅黑" charset="0"/>
                <a:sym typeface="+mn-ea"/>
              </a:rPr>
              <a:t>2. </a:t>
            </a:r>
            <a:r>
              <a:rPr lang="zh-CN" altLang="en-US" sz="2000">
                <a:solidFill>
                  <a:srgbClr val="000000"/>
                </a:solidFill>
                <a:latin typeface="微软雅黑" charset="0"/>
                <a:ea typeface="微软雅黑" charset="0"/>
                <a:cs typeface="微软雅黑" charset="0"/>
                <a:sym typeface="+mn-ea"/>
              </a:rPr>
              <a:t>请通过这些指征判断含接状况</a:t>
            </a:r>
            <a:r>
              <a:rPr lang="zh-CN" sz="2000">
                <a:solidFill>
                  <a:srgbClr val="000000"/>
                </a:solidFill>
                <a:latin typeface="微软雅黑" charset="0"/>
                <a:ea typeface="微软雅黑" charset="0"/>
                <a:cs typeface="微软雅黑" charset="0"/>
                <a:sym typeface="+mn-ea"/>
              </a:rPr>
              <a:t>？</a:t>
            </a:r>
            <a:endParaRPr lang="zh-CN" altLang="en-US" sz="2000">
              <a:solidFill>
                <a:srgbClr val="000000"/>
              </a:solidFill>
              <a:latin typeface="微软雅黑" charset="0"/>
              <a:ea typeface="微软雅黑" charset="0"/>
              <a:cs typeface="微软雅黑" charset="0"/>
              <a:sym typeface="+mn-ea"/>
            </a:endParaRP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1750" t="14436" r="3248" b="9652"/>
          <a:stretch>
            <a:fillRect/>
          </a:stretch>
        </p:blipFill>
        <p:spPr bwMode="auto">
          <a:xfrm>
            <a:off x="4393912" y="1347724"/>
            <a:ext cx="6959888" cy="467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p:cNvSpPr txBox="1"/>
          <p:nvPr/>
        </p:nvSpPr>
        <p:spPr>
          <a:xfrm>
            <a:off x="246922" y="943461"/>
            <a:ext cx="4572000" cy="368300"/>
          </a:xfrm>
          <a:prstGeom prst="rect">
            <a:avLst/>
          </a:prstGeom>
          <a:noFill/>
        </p:spPr>
        <p:txBody>
          <a:bodyPr wrap="square">
            <a:spAutoFit/>
          </a:bodyPr>
          <a:lstStyle/>
          <a:p>
            <a:pPr algn="l"/>
            <a:r>
              <a:rPr lang="zh-CN" altLang="en-US"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图片练习</a:t>
            </a:r>
            <a:r>
              <a:rPr lang="en-US" altLang="zh-CN" spc="300" dirty="0">
                <a:solidFill>
                  <a:srgbClr val="28AAE1"/>
                </a:solidFill>
                <a:latin typeface="微软雅黑" panose="020B0503020204020204" pitchFamily="34" charset="-122"/>
                <a:ea typeface="微软雅黑" panose="020B0503020204020204" pitchFamily="34" charset="-122"/>
                <a:cs typeface="Arial" panose="020B0604020202020204"/>
                <a:sym typeface="Arial" panose="020B0604020202020204"/>
              </a:rPr>
              <a:t>1</a:t>
            </a:r>
            <a:endParaRPr lang="zh-CN" altLang="en-US" spc="300" dirty="0">
              <a:solidFill>
                <a:srgbClr val="28AAE1"/>
              </a:solidFill>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12"/>
          </p:nvPr>
        </p:nvSpPr>
        <p:spPr/>
        <p:txBody>
          <a:bodyPr/>
          <a:lstStyle/>
          <a:p>
            <a:fld id="{C19A3665-EC00-4665-BE35-61D9176EAF02}" type="slidenum">
              <a:rPr lang="zh-CN" altLang="en-US" smtClean="0"/>
              <a:t>9</a:t>
            </a:fld>
            <a:endParaRPr lang="zh-CN" altLang="en-US"/>
          </a:p>
        </p:txBody>
      </p:sp>
      <p:sp>
        <p:nvSpPr>
          <p:cNvPr id="8" name="矩形 7"/>
          <p:cNvSpPr/>
          <p:nvPr/>
        </p:nvSpPr>
        <p:spPr>
          <a:xfrm>
            <a:off x="299803" y="1311761"/>
            <a:ext cx="7200000" cy="36000"/>
          </a:xfrm>
          <a:prstGeom prst="rect">
            <a:avLst/>
          </a:prstGeom>
          <a:solidFill>
            <a:srgbClr val="28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Rectangle 5"/>
          <p:cNvSpPr>
            <a:spLocks noChangeArrowheads="1"/>
          </p:cNvSpPr>
          <p:nvPr/>
        </p:nvSpPr>
        <p:spPr bwMode="auto">
          <a:xfrm>
            <a:off x="371743" y="6446269"/>
            <a:ext cx="3973830" cy="24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zh-CN" altLang="en-US" sz="1000" dirty="0">
                <a:solidFill>
                  <a:schemeClr val="bg1">
                    <a:lumMod val="50000"/>
                  </a:schemeClr>
                </a:solidFill>
                <a:latin typeface="Arial" panose="020B0604020202020204" pitchFamily="34" charset="0"/>
                <a:cs typeface="Arial" panose="020B0604020202020204" pitchFamily="34" charset="0"/>
              </a:rPr>
              <a:t>资料来源 </a:t>
            </a:r>
            <a:r>
              <a:rPr lang="en-US" altLang="en-US" sz="1000" dirty="0">
                <a:solidFill>
                  <a:schemeClr val="bg1">
                    <a:lumMod val="50000"/>
                  </a:schemeClr>
                </a:solidFill>
                <a:latin typeface="Arial" panose="020B0604020202020204" pitchFamily="34" charset="0"/>
                <a:cs typeface="Arial" panose="020B0604020202020204" pitchFamily="34" charset="0"/>
              </a:rPr>
              <a:t>WHO. Breastfeeding counselling: a training course (1993)</a:t>
            </a:r>
          </a:p>
        </p:txBody>
      </p:sp>
      <p:sp>
        <p:nvSpPr>
          <p:cNvPr id="2" name="文本框 1"/>
          <p:cNvSpPr txBox="1"/>
          <p:nvPr/>
        </p:nvSpPr>
        <p:spPr>
          <a:xfrm>
            <a:off x="299720" y="1483557"/>
            <a:ext cx="3929441" cy="4401596"/>
          </a:xfrm>
          <a:prstGeom prst="rect">
            <a:avLst/>
          </a:prstGeom>
          <a:noFill/>
        </p:spPr>
        <p:txBody>
          <a:bodyPr wrap="square" rtlCol="0" anchor="t">
            <a:noAutofit/>
          </a:bodyPr>
          <a:lstStyle/>
          <a:p>
            <a:pPr>
              <a:lnSpc>
                <a:spcPct val="130000"/>
              </a:lnSpc>
            </a:pPr>
            <a:r>
              <a:rPr lang="zh-CN" altLang="en-US" b="1" dirty="0">
                <a:solidFill>
                  <a:srgbClr val="000000"/>
                </a:solidFill>
                <a:latin typeface="微软雅黑" charset="0"/>
                <a:ea typeface="微软雅黑" charset="0"/>
                <a:cs typeface="微软雅黑" charset="0"/>
              </a:rPr>
              <a:t>参考</a:t>
            </a:r>
            <a:r>
              <a:rPr lang="zh-CN" b="1" u="none" dirty="0">
                <a:solidFill>
                  <a:srgbClr val="000000"/>
                </a:solidFill>
                <a:latin typeface="微软雅黑" charset="0"/>
                <a:ea typeface="微软雅黑" charset="0"/>
                <a:cs typeface="微软雅黑" charset="0"/>
              </a:rPr>
              <a:t>答案</a:t>
            </a:r>
          </a:p>
          <a:p>
            <a:pPr>
              <a:lnSpc>
                <a:spcPct val="130000"/>
              </a:lnSpc>
            </a:pPr>
            <a:r>
              <a:rPr lang="en-US" b="0" u="none" dirty="0">
                <a:solidFill>
                  <a:srgbClr val="000000"/>
                </a:solidFill>
                <a:latin typeface="微软雅黑" charset="0"/>
                <a:ea typeface="微软雅黑" charset="0"/>
                <a:cs typeface="微软雅黑" charset="0"/>
              </a:rPr>
              <a:t>1. </a:t>
            </a:r>
            <a:r>
              <a:rPr lang="zh-CN" b="0" u="none" dirty="0">
                <a:solidFill>
                  <a:srgbClr val="000000"/>
                </a:solidFill>
                <a:latin typeface="微软雅黑" charset="0"/>
                <a:ea typeface="微软雅黑" charset="0"/>
                <a:cs typeface="微软雅黑" charset="0"/>
              </a:rPr>
              <a:t>婴儿嘴巴没有张大</a:t>
            </a:r>
          </a:p>
          <a:p>
            <a:pPr>
              <a:lnSpc>
                <a:spcPct val="130000"/>
              </a:lnSpc>
            </a:pPr>
            <a:r>
              <a:rPr lang="en-US" b="0" u="none" dirty="0">
                <a:solidFill>
                  <a:srgbClr val="000000"/>
                </a:solidFill>
                <a:latin typeface="微软雅黑" charset="0"/>
                <a:ea typeface="微软雅黑" charset="0"/>
                <a:cs typeface="微软雅黑" charset="0"/>
              </a:rPr>
              <a:t>2.</a:t>
            </a:r>
            <a:r>
              <a:rPr lang="zh-CN" b="0" u="none" dirty="0">
                <a:solidFill>
                  <a:srgbClr val="000000"/>
                </a:solidFill>
                <a:latin typeface="微软雅黑" charset="0"/>
                <a:ea typeface="微软雅黑" charset="0"/>
                <a:cs typeface="微软雅黑" charset="0"/>
              </a:rPr>
              <a:t>下嘴唇往外翻</a:t>
            </a:r>
          </a:p>
          <a:p>
            <a:pPr>
              <a:lnSpc>
                <a:spcPct val="130000"/>
              </a:lnSpc>
            </a:pPr>
            <a:r>
              <a:rPr lang="en-US" b="0" u="none" dirty="0">
                <a:solidFill>
                  <a:srgbClr val="000000"/>
                </a:solidFill>
                <a:latin typeface="微软雅黑" charset="0"/>
                <a:ea typeface="微软雅黑" charset="0"/>
                <a:cs typeface="微软雅黑" charset="0"/>
              </a:rPr>
              <a:t>3. </a:t>
            </a:r>
            <a:r>
              <a:rPr lang="zh-CN" b="0" u="none" dirty="0">
                <a:solidFill>
                  <a:srgbClr val="000000"/>
                </a:solidFill>
                <a:latin typeface="微软雅黑" charset="0"/>
                <a:ea typeface="微软雅黑" charset="0"/>
                <a:cs typeface="微软雅黑" charset="0"/>
              </a:rPr>
              <a:t>婴儿的下巴没有紧贴乳房</a:t>
            </a:r>
          </a:p>
          <a:p>
            <a:pPr>
              <a:lnSpc>
                <a:spcPct val="130000"/>
              </a:lnSpc>
            </a:pPr>
            <a:r>
              <a:rPr lang="en-US" b="0" u="none" dirty="0">
                <a:solidFill>
                  <a:srgbClr val="000000"/>
                </a:solidFill>
                <a:latin typeface="微软雅黑" charset="0"/>
                <a:ea typeface="微软雅黑" charset="0"/>
                <a:cs typeface="微软雅黑" charset="0"/>
              </a:rPr>
              <a:t>4. </a:t>
            </a:r>
            <a:r>
              <a:rPr lang="zh-CN" b="0" u="none" dirty="0">
                <a:solidFill>
                  <a:srgbClr val="000000"/>
                </a:solidFill>
                <a:latin typeface="微软雅黑" charset="0"/>
                <a:ea typeface="微软雅黑" charset="0"/>
                <a:cs typeface="微软雅黑" charset="0"/>
              </a:rPr>
              <a:t>下方的乳晕比上方的乳晕露出的多</a:t>
            </a:r>
          </a:p>
          <a:p>
            <a:pPr>
              <a:lnSpc>
                <a:spcPct val="130000"/>
              </a:lnSpc>
            </a:pPr>
            <a:r>
              <a:rPr lang="en-US" b="0" u="none" dirty="0">
                <a:solidFill>
                  <a:srgbClr val="000000"/>
                </a:solidFill>
                <a:latin typeface="微软雅黑" charset="0"/>
                <a:ea typeface="微软雅黑" charset="0"/>
                <a:cs typeface="微软雅黑" charset="0"/>
              </a:rPr>
              <a:t>5. </a:t>
            </a:r>
            <a:r>
              <a:rPr lang="zh-CN" b="0" u="none" dirty="0">
                <a:solidFill>
                  <a:srgbClr val="000000"/>
                </a:solidFill>
                <a:latin typeface="微软雅黑" charset="0"/>
                <a:ea typeface="微软雅黑" charset="0"/>
                <a:cs typeface="微软雅黑" charset="0"/>
              </a:rPr>
              <a:t>婴儿没有进行良好的含接，婴儿只是吸吮住了乳头</a:t>
            </a:r>
            <a:endParaRPr lang="zh-CN" altLang="en-US" b="0" u="none" dirty="0">
              <a:solidFill>
                <a:srgbClr val="000000"/>
              </a:solidFill>
              <a:latin typeface="微软雅黑" charset="0"/>
              <a:ea typeface="微软雅黑" charset="0"/>
              <a:cs typeface="微软雅黑" charset="0"/>
            </a:endParaRPr>
          </a:p>
        </p:txBody>
      </p:sp>
      <p:sp>
        <p:nvSpPr>
          <p:cNvPr id="9" name="文本框 8"/>
          <p:cNvSpPr txBox="1"/>
          <p:nvPr/>
        </p:nvSpPr>
        <p:spPr>
          <a:xfrm>
            <a:off x="246922" y="139106"/>
            <a:ext cx="9275552" cy="368300"/>
          </a:xfrm>
          <a:prstGeom prst="rect">
            <a:avLst/>
          </a:prstGeom>
          <a:noFill/>
        </p:spPr>
        <p:txBody>
          <a:bodyPr wrap="square">
            <a:spAutoFit/>
          </a:bodyPr>
          <a:lstStyle/>
          <a:p>
            <a:r>
              <a:rPr lang="zh-CN" altLang="en-US" dirty="0">
                <a:solidFill>
                  <a:srgbClr val="000000"/>
                </a:solidFill>
                <a:latin typeface="幼圆" panose="02010509060101010101" pitchFamily="49" charset="-122"/>
                <a:ea typeface="幼圆" panose="02010509060101010101" pitchFamily="49" charset="-122"/>
              </a:rPr>
              <a:t>婴幼儿喂养咨询培训教程</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一日线下实践课</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教学幻灯</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第二节 母乳喂养</a:t>
            </a:r>
            <a:r>
              <a:rPr lang="en-US" altLang="zh-CN" dirty="0">
                <a:solidFill>
                  <a:srgbClr val="000000"/>
                </a:solidFill>
                <a:latin typeface="幼圆" panose="02010509060101010101" pitchFamily="49" charset="-122"/>
                <a:ea typeface="幼圆" panose="02010509060101010101" pitchFamily="49" charset="-122"/>
              </a:rPr>
              <a:t>|</a:t>
            </a:r>
            <a:r>
              <a:rPr lang="zh-CN" altLang="en-US" dirty="0">
                <a:solidFill>
                  <a:srgbClr val="000000"/>
                </a:solidFill>
                <a:latin typeface="幼圆" panose="02010509060101010101" pitchFamily="49" charset="-122"/>
                <a:ea typeface="幼圆" panose="02010509060101010101" pitchFamily="49" charset="-122"/>
              </a:rPr>
              <a:t>母乳喂养技巧练习</a:t>
            </a:r>
          </a:p>
        </p:txBody>
      </p:sp>
    </p:spTree>
  </p:cSld>
  <p:clrMapOvr>
    <a:masterClrMapping/>
  </p:clrMapOvr>
  <p:transition>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2840b61e-7e0e-4ee3-819f-3a67714419d5}"/>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5776</Words>
  <Application>Microsoft Office PowerPoint</Application>
  <PresentationFormat>Widescreen</PresentationFormat>
  <Paragraphs>398</Paragraphs>
  <Slides>43</Slides>
  <Notes>21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Microsoft YaHei Light</vt:lpstr>
      <vt:lpstr>华文中宋</vt:lpstr>
      <vt:lpstr>幼圆</vt:lpstr>
      <vt:lpstr>微软雅黑</vt:lpstr>
      <vt:lpstr>楷体</vt:lpstr>
      <vt:lpstr>等线</vt:lpstr>
      <vt:lpstr>黑体</vt:lpstr>
      <vt:lpstr>Arial</vt:lpstr>
      <vt:lpstr>Calibri</vt:lpstr>
      <vt:lpstr>Calibri Light</vt:lpstr>
      <vt:lpstr>Times New Roman</vt:lpstr>
      <vt:lpstr>Wingdings</vt:lpstr>
      <vt:lpstr>Office 主题​​</vt:lpstr>
      <vt:lpstr>婴幼儿喂养咨询  基层卫生人员培训教程与实践指导 一日线下实践课 配套教学幻灯片</vt:lpstr>
      <vt:lpstr>幻灯片使用说明</vt:lpstr>
      <vt:lpstr>母乳喂养姿势和含接</vt:lpstr>
      <vt:lpstr>母乳喂养姿势</vt:lpstr>
      <vt:lpstr>良好含接</vt:lpstr>
      <vt:lpstr>有效吸吮</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辅食添加</vt:lpstr>
      <vt:lpstr>PowerPoint Presentation</vt:lpstr>
      <vt:lpstr>PowerPoint Presentation</vt:lpstr>
      <vt:lpstr>PowerPoint Presentation</vt:lpstr>
      <vt:lpstr>PowerPoint Presentation</vt:lpstr>
      <vt:lpstr> </vt:lpstr>
      <vt:lpstr>PowerPoint Presentation</vt:lpstr>
      <vt:lpstr>婴幼儿喂养扩展阅读</vt:lpstr>
      <vt:lpstr>PowerPoint Presentation</vt:lpstr>
      <vt:lpstr>PowerPoint Presentation</vt:lpstr>
      <vt:lpstr>母乳喂养是母婴健康的核心</vt:lpstr>
      <vt:lpstr>乳房解剖</vt:lpstr>
      <vt:lpstr>促进与抑制射乳反射的因素</vt:lpstr>
      <vt:lpstr>PowerPoint Presentation</vt:lpstr>
      <vt:lpstr>降低5岁以下儿童死亡的干预措施</vt:lpstr>
      <vt:lpstr>PowerPoint Presentation</vt:lpstr>
      <vt:lpstr>母乳喂养咨询支持母乳喂养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婴幼儿喂养咨询 基层卫生人员培训教程与实践指导 一日线下实践课 配套教学幻灯片</dc:title>
  <dc:creator>张淑一</dc:creator>
  <cp:lastModifiedBy>Xinya Zhu</cp:lastModifiedBy>
  <cp:revision>24</cp:revision>
  <dcterms:created xsi:type="dcterms:W3CDTF">2022-09-03T03:55:36Z</dcterms:created>
  <dcterms:modified xsi:type="dcterms:W3CDTF">2022-09-05T08:01:56Z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
  </property>
  <property fmtid="{D5CDD505-2E9C-101B-9397-08002B2CF9AE}" pid="3" name="KSOProductBuildVer">
    <vt:lpwstr>2052-0.0.0.0</vt:lpwstr>
  </property>
</Properties>
</file>